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9" r:id="rId6"/>
    <p:sldId id="268" r:id="rId7"/>
    <p:sldId id="261" r:id="rId8"/>
    <p:sldId id="260" r:id="rId9"/>
    <p:sldId id="262" r:id="rId10"/>
    <p:sldId id="263" r:id="rId11"/>
    <p:sldId id="264" r:id="rId12"/>
    <p:sldId id="265" r:id="rId13"/>
    <p:sldId id="266" r:id="rId14"/>
    <p:sldId id="267" r:id="rId15"/>
    <p:sldId id="271" r:id="rId16"/>
    <p:sldId id="270" r:id="rId1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2C16"/>
    <a:srgbClr val="0C788E"/>
    <a:srgbClr val="006666"/>
    <a:srgbClr val="0099CC"/>
    <a:srgbClr val="660066"/>
    <a:srgbClr val="660033"/>
    <a:srgbClr val="333300"/>
    <a:srgbClr val="A227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323" autoAdjust="0"/>
    <p:restoredTop sz="94652" autoAdjust="0"/>
  </p:normalViewPr>
  <p:slideViewPr>
    <p:cSldViewPr>
      <p:cViewPr varScale="1">
        <p:scale>
          <a:sx n="69" d="100"/>
          <a:sy n="69" d="100"/>
        </p:scale>
        <p:origin x="-31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it-IT"/>
          </a:p>
        </p:txBody>
      </p:sp>
      <p:sp>
        <p:nvSpPr>
          <p:cNvPr id="6" name="Rectangle 6"/>
          <p:cNvSpPr>
            <a:spLocks noGrp="1" noChangeArrowheads="1"/>
          </p:cNvSpPr>
          <p:nvPr>
            <p:ph type="sldNum" sz="quarter" idx="12"/>
          </p:nvPr>
        </p:nvSpPr>
        <p:spPr>
          <a:ln/>
        </p:spPr>
        <p:txBody>
          <a:bodyPr/>
          <a:lstStyle>
            <a:lvl1pPr>
              <a:defRPr/>
            </a:lvl1pPr>
          </a:lstStyle>
          <a:p>
            <a:pPr>
              <a:defRPr/>
            </a:pPr>
            <a:fld id="{BFABBEC8-004B-43CF-A60C-16EAB4F477F5}" type="slidenum">
              <a:rPr lang="es-ES" altLang="it-IT"/>
              <a:pPr>
                <a:defRPr/>
              </a:pPr>
              <a:t>‹N›</a:t>
            </a:fld>
            <a:endParaRPr lang="es-ES" altLang="it-IT"/>
          </a:p>
        </p:txBody>
      </p:sp>
    </p:spTree>
  </p:cSld>
  <p:clrMapOvr>
    <a:masterClrMapping/>
  </p:clrMapOvr>
  <p:transition spd="slow">
    <p:dissolve/>
    <p:sndAc>
      <p:stSnd>
        <p:snd r:embed="rId1" name="click.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it-IT"/>
          </a:p>
        </p:txBody>
      </p:sp>
      <p:sp>
        <p:nvSpPr>
          <p:cNvPr id="6" name="Rectangle 6"/>
          <p:cNvSpPr>
            <a:spLocks noGrp="1" noChangeArrowheads="1"/>
          </p:cNvSpPr>
          <p:nvPr>
            <p:ph type="sldNum" sz="quarter" idx="12"/>
          </p:nvPr>
        </p:nvSpPr>
        <p:spPr>
          <a:ln/>
        </p:spPr>
        <p:txBody>
          <a:bodyPr/>
          <a:lstStyle>
            <a:lvl1pPr>
              <a:defRPr/>
            </a:lvl1pPr>
          </a:lstStyle>
          <a:p>
            <a:pPr>
              <a:defRPr/>
            </a:pPr>
            <a:fld id="{478019BA-C528-448E-960D-4AC9C5F1A64F}" type="slidenum">
              <a:rPr lang="es-ES" altLang="it-IT"/>
              <a:pPr>
                <a:defRPr/>
              </a:pPr>
              <a:t>‹N›</a:t>
            </a:fld>
            <a:endParaRPr lang="es-ES" altLang="it-IT"/>
          </a:p>
        </p:txBody>
      </p:sp>
    </p:spTree>
  </p:cSld>
  <p:clrMapOvr>
    <a:masterClrMapping/>
  </p:clrMapOvr>
  <p:transition spd="slow">
    <p:dissolve/>
    <p:sndAc>
      <p:stSnd>
        <p:snd r:embed="rId1" name="click.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it-IT"/>
          </a:p>
        </p:txBody>
      </p:sp>
      <p:sp>
        <p:nvSpPr>
          <p:cNvPr id="6" name="Rectangle 6"/>
          <p:cNvSpPr>
            <a:spLocks noGrp="1" noChangeArrowheads="1"/>
          </p:cNvSpPr>
          <p:nvPr>
            <p:ph type="sldNum" sz="quarter" idx="12"/>
          </p:nvPr>
        </p:nvSpPr>
        <p:spPr>
          <a:ln/>
        </p:spPr>
        <p:txBody>
          <a:bodyPr/>
          <a:lstStyle>
            <a:lvl1pPr>
              <a:defRPr/>
            </a:lvl1pPr>
          </a:lstStyle>
          <a:p>
            <a:pPr>
              <a:defRPr/>
            </a:pPr>
            <a:fld id="{C80FFA71-F4F0-478E-A746-80862D83F741}" type="slidenum">
              <a:rPr lang="es-ES" altLang="it-IT"/>
              <a:pPr>
                <a:defRPr/>
              </a:pPr>
              <a:t>‹N›</a:t>
            </a:fld>
            <a:endParaRPr lang="es-ES" altLang="it-IT"/>
          </a:p>
        </p:txBody>
      </p:sp>
    </p:spTree>
  </p:cSld>
  <p:clrMapOvr>
    <a:masterClrMapping/>
  </p:clrMapOvr>
  <p:transition spd="slow">
    <p:dissolve/>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it-IT"/>
          </a:p>
        </p:txBody>
      </p:sp>
      <p:sp>
        <p:nvSpPr>
          <p:cNvPr id="6" name="Rectangle 6"/>
          <p:cNvSpPr>
            <a:spLocks noGrp="1" noChangeArrowheads="1"/>
          </p:cNvSpPr>
          <p:nvPr>
            <p:ph type="sldNum" sz="quarter" idx="12"/>
          </p:nvPr>
        </p:nvSpPr>
        <p:spPr>
          <a:ln/>
        </p:spPr>
        <p:txBody>
          <a:bodyPr/>
          <a:lstStyle>
            <a:lvl1pPr>
              <a:defRPr/>
            </a:lvl1pPr>
          </a:lstStyle>
          <a:p>
            <a:pPr>
              <a:defRPr/>
            </a:pPr>
            <a:fld id="{C417EC11-6EDC-48AF-A7B6-C9ECB3F5BCD3}" type="slidenum">
              <a:rPr lang="es-ES" altLang="it-IT"/>
              <a:pPr>
                <a:defRPr/>
              </a:pPr>
              <a:t>‹N›</a:t>
            </a:fld>
            <a:endParaRPr lang="es-ES" altLang="it-IT"/>
          </a:p>
        </p:txBody>
      </p:sp>
    </p:spTree>
  </p:cSld>
  <p:clrMapOvr>
    <a:masterClrMapping/>
  </p:clrMapOvr>
  <p:transition spd="slow">
    <p:dissolve/>
    <p:sndAc>
      <p:stSnd>
        <p:snd r:embed="rId1" name="click.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it-IT"/>
          </a:p>
        </p:txBody>
      </p:sp>
      <p:sp>
        <p:nvSpPr>
          <p:cNvPr id="6" name="Rectangle 6"/>
          <p:cNvSpPr>
            <a:spLocks noGrp="1" noChangeArrowheads="1"/>
          </p:cNvSpPr>
          <p:nvPr>
            <p:ph type="sldNum" sz="quarter" idx="12"/>
          </p:nvPr>
        </p:nvSpPr>
        <p:spPr>
          <a:ln/>
        </p:spPr>
        <p:txBody>
          <a:bodyPr/>
          <a:lstStyle>
            <a:lvl1pPr>
              <a:defRPr/>
            </a:lvl1pPr>
          </a:lstStyle>
          <a:p>
            <a:pPr>
              <a:defRPr/>
            </a:pPr>
            <a:fld id="{0975FA69-2AEB-41E4-80E8-F01B5CF76391}" type="slidenum">
              <a:rPr lang="es-ES" altLang="it-IT"/>
              <a:pPr>
                <a:defRPr/>
              </a:pPr>
              <a:t>‹N›</a:t>
            </a:fld>
            <a:endParaRPr lang="es-ES" altLang="it-IT"/>
          </a:p>
        </p:txBody>
      </p:sp>
    </p:spTree>
  </p:cSld>
  <p:clrMapOvr>
    <a:masterClrMapping/>
  </p:clrMapOvr>
  <p:transition spd="slow">
    <p:dissolve/>
    <p:sndAc>
      <p:stSnd>
        <p:snd r:embed="rId1" name="click.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it-IT"/>
          </a:p>
        </p:txBody>
      </p:sp>
      <p:sp>
        <p:nvSpPr>
          <p:cNvPr id="7" name="Rectangle 6"/>
          <p:cNvSpPr>
            <a:spLocks noGrp="1" noChangeArrowheads="1"/>
          </p:cNvSpPr>
          <p:nvPr>
            <p:ph type="sldNum" sz="quarter" idx="12"/>
          </p:nvPr>
        </p:nvSpPr>
        <p:spPr>
          <a:ln/>
        </p:spPr>
        <p:txBody>
          <a:bodyPr/>
          <a:lstStyle>
            <a:lvl1pPr>
              <a:defRPr/>
            </a:lvl1pPr>
          </a:lstStyle>
          <a:p>
            <a:pPr>
              <a:defRPr/>
            </a:pPr>
            <a:fld id="{B7FFF7BB-2C94-4E0E-89C4-411FC71F71D4}" type="slidenum">
              <a:rPr lang="es-ES" altLang="it-IT"/>
              <a:pPr>
                <a:defRPr/>
              </a:pPr>
              <a:t>‹N›</a:t>
            </a:fld>
            <a:endParaRPr lang="es-ES" altLang="it-IT"/>
          </a:p>
        </p:txBody>
      </p:sp>
    </p:spTree>
  </p:cSld>
  <p:clrMapOvr>
    <a:masterClrMapping/>
  </p:clrMapOvr>
  <p:transition spd="slow">
    <p:dissolve/>
    <p:sndAc>
      <p:stSnd>
        <p:snd r:embed="rId1" name="click.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es-ES" altLang="it-IT"/>
          </a:p>
        </p:txBody>
      </p:sp>
      <p:sp>
        <p:nvSpPr>
          <p:cNvPr id="9" name="Rectangle 6"/>
          <p:cNvSpPr>
            <a:spLocks noGrp="1" noChangeArrowheads="1"/>
          </p:cNvSpPr>
          <p:nvPr>
            <p:ph type="sldNum" sz="quarter" idx="12"/>
          </p:nvPr>
        </p:nvSpPr>
        <p:spPr>
          <a:ln/>
        </p:spPr>
        <p:txBody>
          <a:bodyPr/>
          <a:lstStyle>
            <a:lvl1pPr>
              <a:defRPr/>
            </a:lvl1pPr>
          </a:lstStyle>
          <a:p>
            <a:pPr>
              <a:defRPr/>
            </a:pPr>
            <a:fld id="{7466068A-E9F1-43BE-89C2-6F9F40249C69}" type="slidenum">
              <a:rPr lang="es-ES" altLang="it-IT"/>
              <a:pPr>
                <a:defRPr/>
              </a:pPr>
              <a:t>‹N›</a:t>
            </a:fld>
            <a:endParaRPr lang="es-ES" altLang="it-IT"/>
          </a:p>
        </p:txBody>
      </p:sp>
    </p:spTree>
  </p:cSld>
  <p:clrMapOvr>
    <a:masterClrMapping/>
  </p:clrMapOvr>
  <p:transition spd="slow">
    <p:dissolve/>
    <p:sndAc>
      <p:stSnd>
        <p:snd r:embed="rId1" name="click.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es-ES" altLang="it-IT"/>
          </a:p>
        </p:txBody>
      </p:sp>
      <p:sp>
        <p:nvSpPr>
          <p:cNvPr id="5" name="Rectangle 6"/>
          <p:cNvSpPr>
            <a:spLocks noGrp="1" noChangeArrowheads="1"/>
          </p:cNvSpPr>
          <p:nvPr>
            <p:ph type="sldNum" sz="quarter" idx="12"/>
          </p:nvPr>
        </p:nvSpPr>
        <p:spPr>
          <a:ln/>
        </p:spPr>
        <p:txBody>
          <a:bodyPr/>
          <a:lstStyle>
            <a:lvl1pPr>
              <a:defRPr/>
            </a:lvl1pPr>
          </a:lstStyle>
          <a:p>
            <a:pPr>
              <a:defRPr/>
            </a:pPr>
            <a:fld id="{EEBAF718-E845-4874-B152-30B4288A14CE}" type="slidenum">
              <a:rPr lang="es-ES" altLang="it-IT"/>
              <a:pPr>
                <a:defRPr/>
              </a:pPr>
              <a:t>‹N›</a:t>
            </a:fld>
            <a:endParaRPr lang="es-ES" altLang="it-IT"/>
          </a:p>
        </p:txBody>
      </p:sp>
    </p:spTree>
  </p:cSld>
  <p:clrMapOvr>
    <a:masterClrMapping/>
  </p:clrMapOvr>
  <p:transition spd="slow">
    <p:dissolve/>
    <p:sndAc>
      <p:stSnd>
        <p:snd r:embed="rId1" name="click.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es-ES" altLang="it-IT"/>
          </a:p>
        </p:txBody>
      </p:sp>
      <p:sp>
        <p:nvSpPr>
          <p:cNvPr id="4" name="Rectangle 6"/>
          <p:cNvSpPr>
            <a:spLocks noGrp="1" noChangeArrowheads="1"/>
          </p:cNvSpPr>
          <p:nvPr>
            <p:ph type="sldNum" sz="quarter" idx="12"/>
          </p:nvPr>
        </p:nvSpPr>
        <p:spPr>
          <a:ln/>
        </p:spPr>
        <p:txBody>
          <a:bodyPr/>
          <a:lstStyle>
            <a:lvl1pPr>
              <a:defRPr/>
            </a:lvl1pPr>
          </a:lstStyle>
          <a:p>
            <a:pPr>
              <a:defRPr/>
            </a:pPr>
            <a:fld id="{19D6DE3F-EF4E-414A-A3F6-3BD0CF8383CD}" type="slidenum">
              <a:rPr lang="es-ES" altLang="it-IT"/>
              <a:pPr>
                <a:defRPr/>
              </a:pPr>
              <a:t>‹N›</a:t>
            </a:fld>
            <a:endParaRPr lang="es-ES" altLang="it-IT"/>
          </a:p>
        </p:txBody>
      </p:sp>
    </p:spTree>
  </p:cSld>
  <p:clrMapOvr>
    <a:masterClrMapping/>
  </p:clrMapOvr>
  <p:transition spd="slow">
    <p:dissolve/>
    <p:sndAc>
      <p:stSnd>
        <p:snd r:embed="rId1" name="click.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it-IT"/>
          </a:p>
        </p:txBody>
      </p:sp>
      <p:sp>
        <p:nvSpPr>
          <p:cNvPr id="7" name="Rectangle 6"/>
          <p:cNvSpPr>
            <a:spLocks noGrp="1" noChangeArrowheads="1"/>
          </p:cNvSpPr>
          <p:nvPr>
            <p:ph type="sldNum" sz="quarter" idx="12"/>
          </p:nvPr>
        </p:nvSpPr>
        <p:spPr>
          <a:ln/>
        </p:spPr>
        <p:txBody>
          <a:bodyPr/>
          <a:lstStyle>
            <a:lvl1pPr>
              <a:defRPr/>
            </a:lvl1pPr>
          </a:lstStyle>
          <a:p>
            <a:pPr>
              <a:defRPr/>
            </a:pPr>
            <a:fld id="{B92CC799-93A0-47AE-BE16-0E1B343430F4}" type="slidenum">
              <a:rPr lang="es-ES" altLang="it-IT"/>
              <a:pPr>
                <a:defRPr/>
              </a:pPr>
              <a:t>‹N›</a:t>
            </a:fld>
            <a:endParaRPr lang="es-ES" altLang="it-IT"/>
          </a:p>
        </p:txBody>
      </p:sp>
    </p:spTree>
  </p:cSld>
  <p:clrMapOvr>
    <a:masterClrMapping/>
  </p:clrMapOvr>
  <p:transition spd="slow">
    <p:dissolve/>
    <p:sndAc>
      <p:stSnd>
        <p:snd r:embed="rId1" name="click.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it-IT"/>
          </a:p>
        </p:txBody>
      </p:sp>
      <p:sp>
        <p:nvSpPr>
          <p:cNvPr id="7" name="Rectangle 6"/>
          <p:cNvSpPr>
            <a:spLocks noGrp="1" noChangeArrowheads="1"/>
          </p:cNvSpPr>
          <p:nvPr>
            <p:ph type="sldNum" sz="quarter" idx="12"/>
          </p:nvPr>
        </p:nvSpPr>
        <p:spPr>
          <a:ln/>
        </p:spPr>
        <p:txBody>
          <a:bodyPr/>
          <a:lstStyle>
            <a:lvl1pPr>
              <a:defRPr/>
            </a:lvl1pPr>
          </a:lstStyle>
          <a:p>
            <a:pPr>
              <a:defRPr/>
            </a:pPr>
            <a:fld id="{6EAE941F-79CC-4E82-8534-01A45075EDD9}" type="slidenum">
              <a:rPr lang="es-ES" altLang="it-IT"/>
              <a:pPr>
                <a:defRPr/>
              </a:pPr>
              <a:t>‹N›</a:t>
            </a:fld>
            <a:endParaRPr lang="es-ES" altLang="it-IT"/>
          </a:p>
        </p:txBody>
      </p:sp>
    </p:spTree>
  </p:cSld>
  <p:clrMapOvr>
    <a:masterClrMapping/>
  </p:clrMapOvr>
  <p:transition spd="slow">
    <p:dissolve/>
    <p:sndAc>
      <p:stSnd>
        <p:snd r:embed="rId1" name="click.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it-IT"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it-IT" smtClean="0"/>
              <a:t>Haga clic para modificar el estilo de texto del patrón</a:t>
            </a:r>
          </a:p>
          <a:p>
            <a:pPr lvl="1"/>
            <a:r>
              <a:rPr lang="es-ES" altLang="it-IT" smtClean="0"/>
              <a:t>Segundo nivel</a:t>
            </a:r>
          </a:p>
          <a:p>
            <a:pPr lvl="2"/>
            <a:r>
              <a:rPr lang="es-ES" altLang="it-IT" smtClean="0"/>
              <a:t>Tercer nivel</a:t>
            </a:r>
          </a:p>
          <a:p>
            <a:pPr lvl="3"/>
            <a:r>
              <a:rPr lang="es-ES" altLang="it-IT" smtClean="0"/>
              <a:t>Cuarto nivel</a:t>
            </a:r>
          </a:p>
          <a:p>
            <a:pPr lvl="4"/>
            <a:r>
              <a:rPr lang="es-ES" altLang="it-IT"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latin typeface="Arial" panose="020B0604020202020204" pitchFamily="34" charset="0"/>
                <a:cs typeface="Arial" panose="020B0604020202020204" pitchFamily="34" charset="0"/>
              </a:defRPr>
            </a:lvl1pPr>
          </a:lstStyle>
          <a:p>
            <a:pPr>
              <a:defRPr/>
            </a:pPr>
            <a:endParaRPr lang="es-ES" alt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latin typeface="Arial" panose="020B0604020202020204" pitchFamily="34" charset="0"/>
                <a:cs typeface="Arial" panose="020B0604020202020204" pitchFamily="34" charset="0"/>
              </a:defRPr>
            </a:lvl1pPr>
          </a:lstStyle>
          <a:p>
            <a:pPr>
              <a:defRPr/>
            </a:pPr>
            <a:endParaRPr lang="es-ES" alt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cs typeface="Arial" panose="020B0604020202020204" pitchFamily="34" charset="0"/>
              </a:defRPr>
            </a:lvl1pPr>
          </a:lstStyle>
          <a:p>
            <a:pPr>
              <a:defRPr/>
            </a:pPr>
            <a:fld id="{8FC65E5B-9AF3-4A8B-BFF9-24F566B18420}" type="slidenum">
              <a:rPr lang="es-ES" altLang="it-IT"/>
              <a:pPr>
                <a:defRPr/>
              </a:pPr>
              <a:t>‹N›</a:t>
            </a:fld>
            <a:endParaRPr lang="es-ES" altLang="it-IT"/>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slow">
    <p:dissolve/>
    <p:sndAc>
      <p:stSnd>
        <p:snd r:embed="rId13" name="click.wav"/>
      </p:st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3314" name="Immagine 3"/>
          <p:cNvPicPr>
            <a:picLocks noChangeAspect="1"/>
          </p:cNvPicPr>
          <p:nvPr/>
        </p:nvPicPr>
        <p:blipFill>
          <a:blip r:embed="rId4"/>
          <a:srcRect/>
          <a:stretch>
            <a:fillRect/>
          </a:stretch>
        </p:blipFill>
        <p:spPr bwMode="auto">
          <a:xfrm>
            <a:off x="-3060700" y="0"/>
            <a:ext cx="13716000" cy="6858000"/>
          </a:xfrm>
          <a:prstGeom prst="rect">
            <a:avLst/>
          </a:prstGeom>
          <a:noFill/>
          <a:ln w="9525">
            <a:noFill/>
            <a:miter lim="800000"/>
            <a:headEnd/>
            <a:tailEnd/>
          </a:ln>
        </p:spPr>
      </p:pic>
      <p:sp>
        <p:nvSpPr>
          <p:cNvPr id="3" name="Rettangolo 2"/>
          <p:cNvSpPr/>
          <p:nvPr/>
        </p:nvSpPr>
        <p:spPr>
          <a:xfrm rot="20301859">
            <a:off x="2479250" y="1053758"/>
            <a:ext cx="2916183" cy="923330"/>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a:defRPr/>
            </a:pPr>
            <a:r>
              <a:rPr lang="it-IT" sz="5400" b="1" dirty="0">
                <a:ln/>
                <a:solidFill>
                  <a:schemeClr val="accent4"/>
                </a:solidFill>
                <a:latin typeface="Arial" panose="020B0604020202020204" pitchFamily="34" charset="0"/>
                <a:cs typeface="Arial" panose="020B0604020202020204" pitchFamily="34" charset="0"/>
              </a:rPr>
              <a:t>Divorzio</a:t>
            </a:r>
            <a:endParaRPr lang="it-IT" sz="5400" b="1" dirty="0">
              <a:ln/>
              <a:solidFill>
                <a:schemeClr val="accent4"/>
              </a:solidFill>
              <a:latin typeface="Arial" panose="020B0604020202020204" pitchFamily="34" charset="0"/>
              <a:cs typeface="Arial" panose="020B0604020202020204" pitchFamily="34" charset="0"/>
            </a:endParaRPr>
          </a:p>
        </p:txBody>
      </p:sp>
      <p:sp>
        <p:nvSpPr>
          <p:cNvPr id="8" name="Rettangolo 7"/>
          <p:cNvSpPr/>
          <p:nvPr/>
        </p:nvSpPr>
        <p:spPr>
          <a:xfrm rot="20301859">
            <a:off x="2497277" y="1799501"/>
            <a:ext cx="1723550" cy="923330"/>
          </a:xfrm>
          <a:prstGeom prst="rect">
            <a:avLst/>
          </a:prstGeom>
          <a:noFill/>
          <a:effectLst>
            <a:glow rad="101600">
              <a:schemeClr val="accent2">
                <a:satMod val="175000"/>
                <a:alpha val="40000"/>
              </a:schemeClr>
            </a:glow>
          </a:effectLst>
        </p:spPr>
        <p:txBody>
          <a:bodyPr wrap="none">
            <a:spAutoFit/>
            <a:scene3d>
              <a:camera prst="orthographicFront"/>
              <a:lightRig rig="soft" dir="t">
                <a:rot lat="0" lon="0" rev="15600000"/>
              </a:lightRig>
            </a:scene3d>
            <a:sp3d extrusionH="57150" prstMaterial="softEdge">
              <a:bevelT w="25400" h="38100"/>
            </a:sp3d>
          </a:bodyPr>
          <a:lstStyle/>
          <a:p>
            <a:pPr algn="ctr">
              <a:defRPr/>
            </a:pPr>
            <a:r>
              <a:rPr lang="it-IT" sz="5400" dirty="0">
                <a:ln/>
                <a:solidFill>
                  <a:srgbClr val="C00000"/>
                </a:solidFill>
                <a:latin typeface="Times New Roman" panose="02020603050405020304" pitchFamily="18" charset="0"/>
                <a:cs typeface="Times New Roman" panose="02020603050405020304" pitchFamily="18" charset="0"/>
              </a:rPr>
              <a:t>breve</a:t>
            </a:r>
            <a:endParaRPr lang="it-IT" sz="5400" dirty="0">
              <a:ln/>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spd="slow">
    <p:fade/>
    <p:sndAc>
      <p:stSnd>
        <p:snd r:embed="rId2" name="click.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blipFill>
            <a:blip r:embed="rId3"/>
            <a:tile tx="0" ty="0" sx="100000" sy="100000" flip="none" algn="tl"/>
          </a:blipFill>
        </p:spPr>
        <p:style>
          <a:lnRef idx="2">
            <a:schemeClr val="dk1"/>
          </a:lnRef>
          <a:fillRef idx="1">
            <a:schemeClr val="lt1"/>
          </a:fillRef>
          <a:effectRef idx="0">
            <a:schemeClr val="dk1"/>
          </a:effectRef>
          <a:fontRef idx="minor">
            <a:schemeClr val="dk1"/>
          </a:fontRef>
        </p:style>
        <p:txBody>
          <a:bodyPr/>
          <a:lstStyle/>
          <a:p>
            <a:pPr eaLnBrk="1" hangingPunct="1">
              <a:defRPr/>
            </a:pPr>
            <a:r>
              <a:rPr lang="it-IT" sz="3200" cap="small" dirty="0" smtClean="0">
                <a:latin typeface="Times New Roman" panose="02020603050405020304" pitchFamily="18" charset="0"/>
                <a:cs typeface="Times New Roman" panose="02020603050405020304" pitchFamily="18" charset="0"/>
              </a:rPr>
              <a:t>Scioglimento della Comunione</a:t>
            </a:r>
            <a:endParaRPr lang="it-IT" sz="3200" cap="small" dirty="0">
              <a:latin typeface="Times New Roman" panose="02020603050405020304" pitchFamily="18" charset="0"/>
              <a:cs typeface="Times New Roman" panose="02020603050405020304" pitchFamily="18" charset="0"/>
            </a:endParaRPr>
          </a:p>
        </p:txBody>
      </p:sp>
      <p:sp>
        <p:nvSpPr>
          <p:cNvPr id="4" name="Rettangolo arrotondato 3"/>
          <p:cNvSpPr/>
          <p:nvPr/>
        </p:nvSpPr>
        <p:spPr>
          <a:xfrm>
            <a:off x="179388" y="0"/>
            <a:ext cx="4176712" cy="3284538"/>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tx1"/>
                </a:solidFill>
              </a:rPr>
              <a:t>Art. 191 cc</a:t>
            </a:r>
          </a:p>
          <a:p>
            <a:pPr algn="ctr">
              <a:defRPr/>
            </a:pPr>
            <a:r>
              <a:rPr lang="it-IT" b="1" dirty="0">
                <a:solidFill>
                  <a:schemeClr val="tx1"/>
                </a:solidFill>
              </a:rPr>
              <a:t>VECCHIO TESTO</a:t>
            </a:r>
          </a:p>
          <a:p>
            <a:pPr>
              <a:defRPr/>
            </a:pPr>
            <a:r>
              <a:rPr lang="it-IT" sz="1600" dirty="0">
                <a:solidFill>
                  <a:schemeClr val="tx1"/>
                </a:solidFill>
                <a:latin typeface="Times New Roman" panose="02020603050405020304" pitchFamily="18" charset="0"/>
                <a:cs typeface="Times New Roman" panose="02020603050405020304" pitchFamily="18" charset="0"/>
              </a:rPr>
              <a:t>1. La </a:t>
            </a:r>
            <a:r>
              <a:rPr lang="it-IT" sz="1600" dirty="0">
                <a:solidFill>
                  <a:schemeClr val="tx1"/>
                </a:solidFill>
                <a:latin typeface="Times New Roman" panose="02020603050405020304" pitchFamily="18" charset="0"/>
                <a:cs typeface="Times New Roman" panose="02020603050405020304" pitchFamily="18" charset="0"/>
              </a:rPr>
              <a:t>comunione si scioglie per la dichiarazione di assenza o di morte presunta di uno dei coniugi, per l'annullamento, per lo scioglimento o per la cessazione degli effetti civili del matrimonio, per la separazione personale, per la separazione giudiziale dei beni, per mutamento convenzionale del regime patrimoniale, per il fallimento di uno dei coniugi.</a:t>
            </a:r>
          </a:p>
        </p:txBody>
      </p:sp>
      <p:sp>
        <p:nvSpPr>
          <p:cNvPr id="11" name="Rettangolo arrotondato 10"/>
          <p:cNvSpPr/>
          <p:nvPr/>
        </p:nvSpPr>
        <p:spPr>
          <a:xfrm>
            <a:off x="4572000" y="0"/>
            <a:ext cx="4114800" cy="3284538"/>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tx1"/>
                </a:solidFill>
              </a:rPr>
              <a:t>Art. 191 cc</a:t>
            </a:r>
          </a:p>
          <a:p>
            <a:pPr algn="ctr">
              <a:defRPr/>
            </a:pPr>
            <a:r>
              <a:rPr lang="it-IT" b="1" dirty="0">
                <a:solidFill>
                  <a:schemeClr val="tx1"/>
                </a:solidFill>
              </a:rPr>
              <a:t>Nuovo TESTO</a:t>
            </a:r>
          </a:p>
          <a:p>
            <a:pPr>
              <a:defRPr/>
            </a:pPr>
            <a:r>
              <a:rPr lang="it-IT" sz="1600" dirty="0">
                <a:solidFill>
                  <a:schemeClr val="tx1"/>
                </a:solidFill>
                <a:latin typeface="Times New Roman" panose="02020603050405020304" pitchFamily="18" charset="0"/>
                <a:cs typeface="Times New Roman" panose="02020603050405020304" pitchFamily="18" charset="0"/>
              </a:rPr>
              <a:t>1. La </a:t>
            </a:r>
            <a:r>
              <a:rPr lang="it-IT" sz="1600" dirty="0">
                <a:solidFill>
                  <a:schemeClr val="tx1"/>
                </a:solidFill>
                <a:latin typeface="Times New Roman" panose="02020603050405020304" pitchFamily="18" charset="0"/>
                <a:cs typeface="Times New Roman" panose="02020603050405020304" pitchFamily="18" charset="0"/>
              </a:rPr>
              <a:t>comunione si scioglie per la dichiarazione di assenza o di morte presunta di uno dei coniugi, per l'annullamento, per lo scioglimento o per la cessazione degli effetti civili del matrimonio, per la separazione personale, per la separazione giudiziale dei beni, per mutamento convenzionale del regime patrimoniale, per il fallimento di uno dei coniugi.</a:t>
            </a:r>
          </a:p>
        </p:txBody>
      </p:sp>
      <p:sp>
        <p:nvSpPr>
          <p:cNvPr id="12" name="Rettangolo arrotondato 11"/>
          <p:cNvSpPr/>
          <p:nvPr/>
        </p:nvSpPr>
        <p:spPr>
          <a:xfrm>
            <a:off x="3967163" y="3357563"/>
            <a:ext cx="5176837" cy="3500437"/>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t-IT" b="1" dirty="0">
                <a:solidFill>
                  <a:schemeClr val="tx1"/>
                </a:solidFill>
                <a:latin typeface="Times New Roman" panose="02020603050405020304" pitchFamily="18" charset="0"/>
                <a:cs typeface="Times New Roman" panose="02020603050405020304" pitchFamily="18" charset="0"/>
              </a:rPr>
              <a:t>2</a:t>
            </a:r>
            <a:r>
              <a:rPr lang="it-IT" b="1" dirty="0">
                <a:solidFill>
                  <a:schemeClr val="tx1"/>
                </a:solidFill>
                <a:latin typeface="Times New Roman" panose="02020603050405020304" pitchFamily="18" charset="0"/>
                <a:cs typeface="Times New Roman" panose="02020603050405020304" pitchFamily="18" charset="0"/>
              </a:rPr>
              <a:t>. Nel caso di separazione personale, la comunione tra i coniugi si scioglie nel momento in cui il presidente del tribunale autorizza i coniugi a vivere separati, ovvero alla data di sottoscrizione del processo verbale di separazione consensuale dei coniugi dinanzi al presidente, purché omologato. L’ordinanza con la quale i coniugi sono autorizzati a vivere separati è comunicata all’ufficiale dello stato civile ai fini dell’annotazione dello scioglimento della comunione</a:t>
            </a:r>
            <a:endParaRPr lang="it-IT"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fade/>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179388" y="549275"/>
            <a:ext cx="2808287" cy="1150938"/>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800" cap="small" dirty="0">
                <a:solidFill>
                  <a:schemeClr val="tx1"/>
                </a:solidFill>
                <a:latin typeface="Times New Roman" panose="02020603050405020304" pitchFamily="18" charset="0"/>
                <a:cs typeface="Times New Roman" panose="02020603050405020304" pitchFamily="18" charset="0"/>
              </a:rPr>
              <a:t>Separazione Giudiziale</a:t>
            </a:r>
            <a:endParaRPr lang="it-IT" sz="2800" cap="small" dirty="0">
              <a:solidFill>
                <a:schemeClr val="tx1"/>
              </a:solidFill>
              <a:latin typeface="Times New Roman" panose="02020603050405020304" pitchFamily="18" charset="0"/>
              <a:cs typeface="Times New Roman" panose="02020603050405020304" pitchFamily="18" charset="0"/>
            </a:endParaRPr>
          </a:p>
        </p:txBody>
      </p:sp>
      <p:sp>
        <p:nvSpPr>
          <p:cNvPr id="6" name="Freccia a destra con strisce 5"/>
          <p:cNvSpPr/>
          <p:nvPr/>
        </p:nvSpPr>
        <p:spPr>
          <a:xfrm>
            <a:off x="2997200" y="582613"/>
            <a:ext cx="2006600" cy="1079500"/>
          </a:xfrm>
          <a:prstGeom prst="stripedRight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7" name="Casella di testo 2"/>
          <p:cNvSpPr txBox="1">
            <a:spLocks noChangeArrowheads="1"/>
          </p:cNvSpPr>
          <p:nvPr/>
        </p:nvSpPr>
        <p:spPr bwMode="auto">
          <a:xfrm>
            <a:off x="5003800" y="422275"/>
            <a:ext cx="3744913" cy="1981200"/>
          </a:xfrm>
          <a:prstGeom prst="rect">
            <a:avLst/>
          </a:prstGeom>
          <a:solidFill>
            <a:srgbClr val="FFFFFF"/>
          </a:solidFill>
          <a:ln w="9525">
            <a:solidFill>
              <a:srgbClr val="FFFFFF"/>
            </a:solidFill>
            <a:miter lim="800000"/>
            <a:headEnd/>
            <a:tailEnd/>
          </a:ln>
        </p:spPr>
        <p:txBody>
          <a:bodyPr>
            <a:spAutoFit/>
          </a:bodyPr>
          <a:lstStyle/>
          <a:p>
            <a:pPr algn="ctr">
              <a:spcAft>
                <a:spcPts val="800"/>
              </a:spcAft>
            </a:pPr>
            <a:r>
              <a:rPr lang="it-IT" altLang="it-IT" sz="2800" b="1">
                <a:latin typeface="Calibri" pitchFamily="34" charset="0"/>
              </a:rPr>
              <a:t>Scioglimento della comunione</a:t>
            </a:r>
          </a:p>
          <a:p>
            <a:pPr algn="ctr">
              <a:spcAft>
                <a:spcPts val="800"/>
              </a:spcAft>
            </a:pPr>
            <a:r>
              <a:rPr lang="it-IT" altLang="it-IT" sz="2000">
                <a:latin typeface="Calibri" pitchFamily="34" charset="0"/>
              </a:rPr>
              <a:t>nel momento in cui il presidente del tribunale autorizza i coniugi a vivere separati</a:t>
            </a:r>
            <a:endParaRPr lang="it-IT" altLang="it-IT" sz="2400"/>
          </a:p>
        </p:txBody>
      </p:sp>
      <p:sp>
        <p:nvSpPr>
          <p:cNvPr id="8" name="Rettangolo arrotondato 7"/>
          <p:cNvSpPr/>
          <p:nvPr/>
        </p:nvSpPr>
        <p:spPr>
          <a:xfrm>
            <a:off x="179388" y="3716338"/>
            <a:ext cx="3287712" cy="1152525"/>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800" cap="small" dirty="0">
                <a:solidFill>
                  <a:schemeClr val="tx1"/>
                </a:solidFill>
                <a:latin typeface="Times New Roman" panose="02020603050405020304" pitchFamily="18" charset="0"/>
                <a:cs typeface="Times New Roman" panose="02020603050405020304" pitchFamily="18" charset="0"/>
              </a:rPr>
              <a:t>Separazione consensuale</a:t>
            </a:r>
            <a:endParaRPr lang="it-IT" sz="2800" cap="small" dirty="0">
              <a:solidFill>
                <a:schemeClr val="tx1"/>
              </a:solidFill>
              <a:latin typeface="Times New Roman" panose="02020603050405020304" pitchFamily="18" charset="0"/>
              <a:cs typeface="Times New Roman" panose="02020603050405020304" pitchFamily="18" charset="0"/>
            </a:endParaRPr>
          </a:p>
        </p:txBody>
      </p:sp>
      <p:sp>
        <p:nvSpPr>
          <p:cNvPr id="9" name="Freccia a destra con strisce 8"/>
          <p:cNvSpPr/>
          <p:nvPr/>
        </p:nvSpPr>
        <p:spPr>
          <a:xfrm>
            <a:off x="3467100" y="3798888"/>
            <a:ext cx="1352550" cy="935037"/>
          </a:xfrm>
          <a:prstGeom prst="stripedRight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0" name="Casella di testo 2"/>
          <p:cNvSpPr txBox="1">
            <a:spLocks noChangeArrowheads="1"/>
          </p:cNvSpPr>
          <p:nvPr/>
        </p:nvSpPr>
        <p:spPr bwMode="auto">
          <a:xfrm>
            <a:off x="4881563" y="3303588"/>
            <a:ext cx="3744912" cy="1979612"/>
          </a:xfrm>
          <a:prstGeom prst="rect">
            <a:avLst/>
          </a:prstGeom>
          <a:solidFill>
            <a:srgbClr val="FFFFFF"/>
          </a:solidFill>
          <a:ln w="9525">
            <a:solidFill>
              <a:srgbClr val="FFFFFF"/>
            </a:solidFill>
            <a:miter lim="800000"/>
            <a:headEnd/>
            <a:tailEnd/>
          </a:ln>
        </p:spPr>
        <p:txBody>
          <a:bodyPr>
            <a:spAutoFit/>
          </a:bodyPr>
          <a:lstStyle/>
          <a:p>
            <a:pPr algn="ctr">
              <a:spcAft>
                <a:spcPts val="800"/>
              </a:spcAft>
            </a:pPr>
            <a:r>
              <a:rPr lang="it-IT" altLang="it-IT" sz="2800" b="1">
                <a:latin typeface="Calibri" pitchFamily="34" charset="0"/>
              </a:rPr>
              <a:t>Scioglimento della comunione</a:t>
            </a:r>
          </a:p>
          <a:p>
            <a:pPr algn="ctr">
              <a:spcAft>
                <a:spcPts val="800"/>
              </a:spcAft>
            </a:pPr>
            <a:r>
              <a:rPr lang="it-IT" altLang="it-IT" sz="2000">
                <a:latin typeface="Calibri" pitchFamily="34" charset="0"/>
              </a:rPr>
              <a:t>dalla data di sottoscrizione del processo verbale di separazione consensuale </a:t>
            </a:r>
            <a:endParaRPr lang="it-IT" altLang="it-IT" sz="2000"/>
          </a:p>
        </p:txBody>
      </p:sp>
    </p:spTree>
  </p:cSld>
  <p:clrMapOvr>
    <a:masterClrMapping/>
  </p:clrMapOvr>
  <p:transition spd="slow">
    <p:fade/>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80">
                                          <p:stCondLst>
                                            <p:cond delay="0"/>
                                          </p:stCondLst>
                                        </p:cTn>
                                        <p:tgtEl>
                                          <p:spTgt spid="10"/>
                                        </p:tgtEl>
                                      </p:cBhvr>
                                    </p:animEffect>
                                    <p:anim calcmode="lin" valueType="num">
                                      <p:cBhvr>
                                        <p:cTn id="4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1" dur="26">
                                          <p:stCondLst>
                                            <p:cond delay="650"/>
                                          </p:stCondLst>
                                        </p:cTn>
                                        <p:tgtEl>
                                          <p:spTgt spid="10"/>
                                        </p:tgtEl>
                                      </p:cBhvr>
                                      <p:to x="100000" y="60000"/>
                                    </p:animScale>
                                    <p:animScale>
                                      <p:cBhvr>
                                        <p:cTn id="52" dur="166" decel="50000">
                                          <p:stCondLst>
                                            <p:cond delay="676"/>
                                          </p:stCondLst>
                                        </p:cTn>
                                        <p:tgtEl>
                                          <p:spTgt spid="10"/>
                                        </p:tgtEl>
                                      </p:cBhvr>
                                      <p:to x="100000" y="100000"/>
                                    </p:animScale>
                                    <p:animScale>
                                      <p:cBhvr>
                                        <p:cTn id="53" dur="26">
                                          <p:stCondLst>
                                            <p:cond delay="1312"/>
                                          </p:stCondLst>
                                        </p:cTn>
                                        <p:tgtEl>
                                          <p:spTgt spid="10"/>
                                        </p:tgtEl>
                                      </p:cBhvr>
                                      <p:to x="100000" y="80000"/>
                                    </p:animScale>
                                    <p:animScale>
                                      <p:cBhvr>
                                        <p:cTn id="54" dur="166" decel="50000">
                                          <p:stCondLst>
                                            <p:cond delay="1338"/>
                                          </p:stCondLst>
                                        </p:cTn>
                                        <p:tgtEl>
                                          <p:spTgt spid="10"/>
                                        </p:tgtEl>
                                      </p:cBhvr>
                                      <p:to x="100000" y="100000"/>
                                    </p:animScale>
                                    <p:animScale>
                                      <p:cBhvr>
                                        <p:cTn id="55" dur="26">
                                          <p:stCondLst>
                                            <p:cond delay="1642"/>
                                          </p:stCondLst>
                                        </p:cTn>
                                        <p:tgtEl>
                                          <p:spTgt spid="10"/>
                                        </p:tgtEl>
                                      </p:cBhvr>
                                      <p:to x="100000" y="90000"/>
                                    </p:animScale>
                                    <p:animScale>
                                      <p:cBhvr>
                                        <p:cTn id="56" dur="166" decel="50000">
                                          <p:stCondLst>
                                            <p:cond delay="1668"/>
                                          </p:stCondLst>
                                        </p:cTn>
                                        <p:tgtEl>
                                          <p:spTgt spid="10"/>
                                        </p:tgtEl>
                                      </p:cBhvr>
                                      <p:to x="100000" y="100000"/>
                                    </p:animScale>
                                    <p:animScale>
                                      <p:cBhvr>
                                        <p:cTn id="57" dur="26">
                                          <p:stCondLst>
                                            <p:cond delay="1808"/>
                                          </p:stCondLst>
                                        </p:cTn>
                                        <p:tgtEl>
                                          <p:spTgt spid="10"/>
                                        </p:tgtEl>
                                      </p:cBhvr>
                                      <p:to x="100000" y="95000"/>
                                    </p:animScale>
                                    <p:animScale>
                                      <p:cBhvr>
                                        <p:cTn id="5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olo 1"/>
          <p:cNvSpPr>
            <a:spLocks noGrp="1"/>
          </p:cNvSpPr>
          <p:nvPr>
            <p:ph type="title"/>
          </p:nvPr>
        </p:nvSpPr>
        <p:spPr>
          <a:xfrm>
            <a:off x="457200" y="188913"/>
            <a:ext cx="8229600" cy="1641475"/>
          </a:xfrm>
        </p:spPr>
        <p:txBody>
          <a:bodyPr/>
          <a:lstStyle/>
          <a:p>
            <a:pPr eaLnBrk="1" hangingPunct="1"/>
            <a:r>
              <a:rPr lang="it-IT" sz="2400" b="1" smtClean="0"/>
              <a:t>«L’ordinanza con la quale i coniugi sono autorizzati a vivere separati è comunicata all’ufficiale dello stato civile ai fini dell’annotazione dello scioglimento della comunione»</a:t>
            </a:r>
            <a:endParaRPr lang="it-IT" sz="2400" smtClean="0"/>
          </a:p>
        </p:txBody>
      </p:sp>
      <p:sp>
        <p:nvSpPr>
          <p:cNvPr id="3" name="Segnaposto contenuto 2"/>
          <p:cNvSpPr>
            <a:spLocks noGrp="1"/>
          </p:cNvSpPr>
          <p:nvPr>
            <p:ph idx="1"/>
          </p:nvPr>
        </p:nvSpPr>
        <p:spPr>
          <a:xfrm>
            <a:off x="457200" y="1916113"/>
            <a:ext cx="8435975" cy="4752975"/>
          </a:xfrm>
        </p:spPr>
        <p:style>
          <a:lnRef idx="2">
            <a:schemeClr val="accent2"/>
          </a:lnRef>
          <a:fillRef idx="1">
            <a:schemeClr val="lt1"/>
          </a:fillRef>
          <a:effectRef idx="0">
            <a:schemeClr val="accent2"/>
          </a:effectRef>
          <a:fontRef idx="minor">
            <a:schemeClr val="dk1"/>
          </a:fontRef>
        </p:style>
        <p:txBody>
          <a:bodyPr/>
          <a:lstStyle/>
          <a:p>
            <a:pPr eaLnBrk="1" hangingPunct="1">
              <a:defRPr/>
            </a:pPr>
            <a:r>
              <a:rPr lang="it-IT" sz="2400" dirty="0" smtClean="0"/>
              <a:t>Alla luce del nuovo art. 191 c.p.c., l’ordinanza assunta dal Presidente all’udienza ex art. 708 c.p.c. deve essere comunicata, a cura della Cancelleria, all’ufficiale dello Stato Civile affinché questi possa procedere all’annotazione dello scioglimento della comunione. Un’interpretazione funzionale della disposizione, al fine di evitare gravosi incombenti su Cancellerie e Ufficiali dello Stato Civile, dovrebbe, però, condurre a ritenere necessario questo adempimento solo là dove tra i coniugi sussista il regime di comunione legale, non dovendosi, quindi, comunicare l’ordinanza se il regime sussistente tra i coniugi è quello della separazione dei beni.</a:t>
            </a:r>
            <a:endParaRPr lang="it-IT" sz="3600" dirty="0"/>
          </a:p>
        </p:txBody>
      </p:sp>
    </p:spTree>
  </p:cSld>
  <p:clrMapOvr>
    <a:masterClrMapping/>
  </p:clrMapOvr>
  <p:transition spd="slow">
    <p:fade/>
    <p:sndAc>
      <p:stSnd>
        <p:snd r:embed="rId2" name="click.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olo 1"/>
          <p:cNvSpPr>
            <a:spLocks noGrp="1"/>
          </p:cNvSpPr>
          <p:nvPr>
            <p:ph type="title"/>
          </p:nvPr>
        </p:nvSpPr>
        <p:spPr>
          <a:xfrm>
            <a:off x="457200" y="188913"/>
            <a:ext cx="8229600" cy="792162"/>
          </a:xfrm>
        </p:spPr>
        <p:txBody>
          <a:bodyPr/>
          <a:lstStyle/>
          <a:p>
            <a:pPr eaLnBrk="1" hangingPunct="1"/>
            <a:r>
              <a:rPr lang="it-IT" sz="2400" b="1" smtClean="0"/>
              <a:t>Ancora una volta: negoziazione assistita???</a:t>
            </a:r>
            <a:endParaRPr lang="it-IT" sz="2400" smtClean="0"/>
          </a:p>
        </p:txBody>
      </p:sp>
      <p:sp>
        <p:nvSpPr>
          <p:cNvPr id="3" name="Segnaposto contenuto 2"/>
          <p:cNvSpPr>
            <a:spLocks noGrp="1"/>
          </p:cNvSpPr>
          <p:nvPr>
            <p:ph idx="1"/>
          </p:nvPr>
        </p:nvSpPr>
        <p:spPr>
          <a:xfrm>
            <a:off x="441325" y="981075"/>
            <a:ext cx="8435975" cy="5400675"/>
          </a:xfrm>
        </p:spPr>
        <p:style>
          <a:lnRef idx="2">
            <a:schemeClr val="accent2"/>
          </a:lnRef>
          <a:fillRef idx="1">
            <a:schemeClr val="lt1"/>
          </a:fillRef>
          <a:effectRef idx="0">
            <a:schemeClr val="accent2"/>
          </a:effectRef>
          <a:fontRef idx="minor">
            <a:schemeClr val="dk1"/>
          </a:fontRef>
        </p:style>
        <p:txBody>
          <a:bodyPr/>
          <a:lstStyle/>
          <a:p>
            <a:pPr eaLnBrk="1" hangingPunct="1">
              <a:defRPr/>
            </a:pPr>
            <a:r>
              <a:rPr lang="it-IT" sz="2400" dirty="0"/>
              <a:t>Nulla l’art. 191 c.c. prevede per il caso in cui la separazione intervenga a mezzo di accordo concluso dinanzi all’ufficiale dello Stato Civile oppure a seguito di convenzione di negoziazione. La Legge 162 del 2014, tuttavia, prevede che questi accordi “tengono luogo dei provvedimenti giudiziali” che sostituiscono e, dunque, dovrebbe ritenersi che essi producano, proprio in quanto “equivalenti alle separazioni consensuali”, (tutti) gli effetti delle medesime, inclusi quelli di cui all’art. 191 comma II c.c., nuova versione, decorrenti dalla </a:t>
            </a:r>
            <a:r>
              <a:rPr lang="it-IT" sz="2400" dirty="0" smtClean="0"/>
              <a:t>sottoscrizione del verbale di </a:t>
            </a:r>
            <a:r>
              <a:rPr lang="it-IT" sz="2400" dirty="0" err="1" smtClean="0"/>
              <a:t>sep</a:t>
            </a:r>
            <a:r>
              <a:rPr lang="it-IT" sz="2400" dirty="0" smtClean="0"/>
              <a:t>. consensuale (purché ci sia stata omologazione </a:t>
            </a:r>
            <a:r>
              <a:rPr lang="it-IT" sz="2400" dirty="0"/>
              <a:t>per le procedure giudiziali congiunte (art. 158 c.c.) e </a:t>
            </a:r>
            <a:r>
              <a:rPr lang="it-IT" sz="2400" dirty="0" smtClean="0"/>
              <a:t>dalla data certificata per </a:t>
            </a:r>
            <a:r>
              <a:rPr lang="it-IT" sz="2400" dirty="0"/>
              <a:t>i procedimenti </a:t>
            </a:r>
            <a:r>
              <a:rPr lang="it-IT" sz="2400" i="1" dirty="0"/>
              <a:t>ex lege</a:t>
            </a:r>
            <a:r>
              <a:rPr lang="it-IT" sz="2400" dirty="0"/>
              <a:t> </a:t>
            </a:r>
            <a:r>
              <a:rPr lang="it-IT" sz="2400" dirty="0" smtClean="0"/>
              <a:t>162/14 (purché il PM abbia autorizzato/dato nulla osta)</a:t>
            </a:r>
            <a:endParaRPr lang="it-IT" sz="2400" dirty="0"/>
          </a:p>
        </p:txBody>
      </p:sp>
    </p:spTree>
  </p:cSld>
  <p:clrMapOvr>
    <a:masterClrMapping/>
  </p:clrMapOvr>
  <p:transition spd="slow">
    <p:fade/>
    <p:sndAc>
      <p:stSnd>
        <p:snd r:embed="rId2" name="click.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eaLnBrk="1" hangingPunct="1">
              <a:defRPr/>
            </a:pPr>
            <a:r>
              <a:rPr lang="it-IT" b="1" cap="small" dirty="0"/>
              <a:t>Diritto intertemporale</a:t>
            </a:r>
            <a:endParaRPr lang="it-IT" dirty="0"/>
          </a:p>
          <a:p>
            <a:pPr marL="0" indent="0" eaLnBrk="1" hangingPunct="1">
              <a:buFontTx/>
              <a:buNone/>
              <a:defRPr/>
            </a:pPr>
            <a:r>
              <a:rPr lang="it-IT" dirty="0"/>
              <a:t> </a:t>
            </a:r>
          </a:p>
          <a:p>
            <a:pPr eaLnBrk="1" hangingPunct="1">
              <a:defRPr/>
            </a:pPr>
            <a:r>
              <a:rPr lang="it-IT" dirty="0"/>
              <a:t> Le nuove disposizioni si applicano ai procedimenti in corso alla data di entrata in vigore della legge, anche nei casi in cui il procedimento di separazione che ne costituisce il presupposto risulti ancora pendente alla medesima data.</a:t>
            </a:r>
          </a:p>
          <a:p>
            <a:pPr eaLnBrk="1" hangingPunct="1">
              <a:defRPr/>
            </a:pPr>
            <a:endParaRPr lang="it-IT" dirty="0"/>
          </a:p>
        </p:txBody>
      </p:sp>
    </p:spTree>
  </p:cSld>
  <p:clrMapOvr>
    <a:masterClrMapping/>
  </p:clrMapOvr>
  <p:transition spd="slow">
    <p:fade/>
    <p:sndAc>
      <p:stSnd>
        <p:snd r:embed="rId2" name="click.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pPr eaLnBrk="1" hangingPunct="1">
              <a:defRPr/>
            </a:pPr>
            <a:r>
              <a:rPr lang="it-IT" sz="4000" dirty="0" smtClean="0">
                <a:solidFill>
                  <a:schemeClr val="accent2">
                    <a:lumMod val="75000"/>
                  </a:schemeClr>
                </a:solidFill>
              </a:rPr>
              <a:t>Rapporti tra separazione e divorzio</a:t>
            </a:r>
            <a:endParaRPr lang="it-IT" sz="4000" dirty="0">
              <a:solidFill>
                <a:schemeClr val="accent2">
                  <a:lumMod val="75000"/>
                </a:schemeClr>
              </a:solidFill>
            </a:endParaRPr>
          </a:p>
        </p:txBody>
      </p:sp>
      <p:sp>
        <p:nvSpPr>
          <p:cNvPr id="4" name="Rettangolo arrotondato 3"/>
          <p:cNvSpPr/>
          <p:nvPr/>
        </p:nvSpPr>
        <p:spPr>
          <a:xfrm>
            <a:off x="301625" y="1831975"/>
            <a:ext cx="2809875" cy="1150938"/>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800" cap="small" dirty="0">
                <a:solidFill>
                  <a:schemeClr val="tx1"/>
                </a:solidFill>
                <a:latin typeface="Times New Roman" panose="02020603050405020304" pitchFamily="18" charset="0"/>
                <a:cs typeface="Times New Roman" panose="02020603050405020304" pitchFamily="18" charset="0"/>
              </a:rPr>
              <a:t>Provvedimenti Economici</a:t>
            </a:r>
            <a:endParaRPr lang="it-IT" sz="2800" cap="small" dirty="0">
              <a:solidFill>
                <a:schemeClr val="tx1"/>
              </a:solidFill>
              <a:latin typeface="Times New Roman" panose="02020603050405020304" pitchFamily="18" charset="0"/>
              <a:cs typeface="Times New Roman" panose="02020603050405020304" pitchFamily="18" charset="0"/>
            </a:endParaRPr>
          </a:p>
        </p:txBody>
      </p:sp>
      <p:sp>
        <p:nvSpPr>
          <p:cNvPr id="5" name="Rettangolo arrotondato 4"/>
          <p:cNvSpPr/>
          <p:nvPr/>
        </p:nvSpPr>
        <p:spPr>
          <a:xfrm>
            <a:off x="6157913" y="1831975"/>
            <a:ext cx="2808287" cy="1150938"/>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800" cap="small" dirty="0">
                <a:solidFill>
                  <a:schemeClr val="tx1"/>
                </a:solidFill>
                <a:latin typeface="Times New Roman" panose="02020603050405020304" pitchFamily="18" charset="0"/>
                <a:cs typeface="Times New Roman" panose="02020603050405020304" pitchFamily="18" charset="0"/>
              </a:rPr>
              <a:t>Provvedimenti cd. De Futuro</a:t>
            </a:r>
            <a:endParaRPr lang="it-IT" sz="2800" cap="small" dirty="0">
              <a:solidFill>
                <a:schemeClr val="tx1"/>
              </a:solidFill>
              <a:latin typeface="Times New Roman" panose="02020603050405020304" pitchFamily="18" charset="0"/>
              <a:cs typeface="Times New Roman" panose="02020603050405020304" pitchFamily="18" charset="0"/>
            </a:endParaRPr>
          </a:p>
        </p:txBody>
      </p:sp>
      <p:sp>
        <p:nvSpPr>
          <p:cNvPr id="6" name="Rettangolo 5"/>
          <p:cNvSpPr/>
          <p:nvPr/>
        </p:nvSpPr>
        <p:spPr>
          <a:xfrm>
            <a:off x="3203848" y="1887215"/>
            <a:ext cx="2954655" cy="923330"/>
          </a:xfrm>
          <a:prstGeom prst="rect">
            <a:avLst/>
          </a:prstGeom>
          <a:noFill/>
        </p:spPr>
        <p:txBody>
          <a:bodyPr wrap="none">
            <a:spAutoFit/>
          </a:bodyPr>
          <a:lstStyle/>
          <a:p>
            <a:pPr algn="ctr">
              <a:defRPr/>
            </a:pPr>
            <a:r>
              <a:rPr lang="it-IT" sz="54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In diritto</a:t>
            </a:r>
            <a:endParaRPr lang="it-IT" sz="54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
        <p:nvSpPr>
          <p:cNvPr id="7" name="Rettangolo 6"/>
          <p:cNvSpPr/>
          <p:nvPr/>
        </p:nvSpPr>
        <p:spPr>
          <a:xfrm>
            <a:off x="3036603" y="2466768"/>
            <a:ext cx="3031599" cy="707886"/>
          </a:xfrm>
          <a:prstGeom prst="rect">
            <a:avLst/>
          </a:prstGeom>
          <a:noFill/>
        </p:spPr>
        <p:txBody>
          <a:bodyPr wrap="none">
            <a:spAutoFit/>
          </a:bodyPr>
          <a:lstStyle/>
          <a:p>
            <a:pPr algn="ctr">
              <a:defRPr/>
            </a:pPr>
            <a:r>
              <a:rPr lang="it-IT" sz="40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opportunità</a:t>
            </a:r>
            <a:endParaRPr lang="it-IT" sz="54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
        <p:nvSpPr>
          <p:cNvPr id="8" name="Rettangolo arrotondato 7"/>
          <p:cNvSpPr/>
          <p:nvPr/>
        </p:nvSpPr>
        <p:spPr>
          <a:xfrm>
            <a:off x="284163" y="1887538"/>
            <a:ext cx="2808287" cy="1152525"/>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800" cap="small" dirty="0">
                <a:solidFill>
                  <a:schemeClr val="tx1"/>
                </a:solidFill>
                <a:latin typeface="Times New Roman" panose="02020603050405020304" pitchFamily="18" charset="0"/>
                <a:cs typeface="Times New Roman" panose="02020603050405020304" pitchFamily="18" charset="0"/>
              </a:rPr>
              <a:t>Addebito</a:t>
            </a:r>
            <a:endParaRPr lang="it-IT" sz="2800" cap="small" dirty="0">
              <a:solidFill>
                <a:schemeClr val="tx1"/>
              </a:solidFill>
              <a:latin typeface="Times New Roman" panose="02020603050405020304" pitchFamily="18" charset="0"/>
              <a:cs typeface="Times New Roman" panose="02020603050405020304" pitchFamily="18" charset="0"/>
            </a:endParaRPr>
          </a:p>
        </p:txBody>
      </p:sp>
      <p:sp>
        <p:nvSpPr>
          <p:cNvPr id="9" name="Rettangolo arrotondato 8"/>
          <p:cNvSpPr/>
          <p:nvPr/>
        </p:nvSpPr>
        <p:spPr>
          <a:xfrm>
            <a:off x="6011863" y="1876425"/>
            <a:ext cx="3132137" cy="1298575"/>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800" cap="small" dirty="0">
                <a:solidFill>
                  <a:schemeClr val="tx1"/>
                </a:solidFill>
                <a:latin typeface="Times New Roman" panose="02020603050405020304" pitchFamily="18" charset="0"/>
                <a:cs typeface="Times New Roman" panose="02020603050405020304" pitchFamily="18" charset="0"/>
              </a:rPr>
              <a:t>Mantenimento / assegno divorzile</a:t>
            </a:r>
            <a:endParaRPr lang="it-IT" sz="2800" cap="small"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dissolve/>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Immagine 3"/>
          <p:cNvPicPr>
            <a:picLocks noChangeAspect="1"/>
          </p:cNvPicPr>
          <p:nvPr/>
        </p:nvPicPr>
        <p:blipFill>
          <a:blip r:embed="rId3"/>
          <a:srcRect/>
          <a:stretch>
            <a:fillRect/>
          </a:stretch>
        </p:blipFill>
        <p:spPr bwMode="auto">
          <a:xfrm>
            <a:off x="-1260475" y="0"/>
            <a:ext cx="10668000" cy="6858000"/>
          </a:xfrm>
          <a:prstGeom prst="rect">
            <a:avLst/>
          </a:prstGeom>
          <a:noFill/>
          <a:ln w="9525">
            <a:noFill/>
            <a:miter lim="800000"/>
            <a:headEnd/>
            <a:tailEnd/>
          </a:ln>
        </p:spPr>
      </p:pic>
    </p:spTree>
  </p:cSld>
  <p:clrMapOvr>
    <a:masterClrMapping/>
  </p:clrMapOvr>
  <p:transition spd="slow">
    <p:dissolve/>
    <p:sndAc>
      <p:stSnd>
        <p:snd r:embed="rId2" name="click.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Rectangle 150"/>
          <p:cNvSpPr>
            <a:spLocks noGrp="1" noChangeArrowheads="1"/>
          </p:cNvSpPr>
          <p:nvPr>
            <p:ph type="ctrTitle"/>
          </p:nvPr>
        </p:nvSpPr>
        <p:spPr>
          <a:xfrm>
            <a:off x="2032000" y="1628775"/>
            <a:ext cx="4859338" cy="647700"/>
          </a:xfrm>
        </p:spPr>
        <p:txBody>
          <a:bodyPr anchor="ctr"/>
          <a:lstStyle/>
          <a:p>
            <a:pPr eaLnBrk="1" hangingPunct="1"/>
            <a:r>
              <a:rPr lang="es-UY" altLang="it-IT" sz="2800" b="1" smtClean="0">
                <a:solidFill>
                  <a:srgbClr val="333300"/>
                </a:solidFill>
              </a:rPr>
              <a:t>DDL 22 aprile 2015</a:t>
            </a:r>
            <a:endParaRPr lang="es-ES" altLang="it-IT" sz="3200" b="1" smtClean="0">
              <a:solidFill>
                <a:srgbClr val="333300"/>
              </a:solidFill>
            </a:endParaRPr>
          </a:p>
        </p:txBody>
      </p:sp>
      <p:sp>
        <p:nvSpPr>
          <p:cNvPr id="14339" name="Rectangle 168"/>
          <p:cNvSpPr>
            <a:spLocks noChangeArrowheads="1"/>
          </p:cNvSpPr>
          <p:nvPr/>
        </p:nvSpPr>
        <p:spPr bwMode="auto">
          <a:xfrm>
            <a:off x="2662238" y="2292350"/>
            <a:ext cx="3600450" cy="1512888"/>
          </a:xfrm>
          <a:prstGeom prst="rect">
            <a:avLst/>
          </a:prstGeom>
          <a:noFill/>
          <a:ln w="9525">
            <a:noFill/>
            <a:miter lim="800000"/>
            <a:headEnd/>
            <a:tailEnd/>
          </a:ln>
        </p:spPr>
        <p:txBody>
          <a:bodyPr anchor="ctr"/>
          <a:lstStyle/>
          <a:p>
            <a:pPr algn="ctr"/>
            <a:r>
              <a:rPr lang="it-IT" altLang="it-IT">
                <a:solidFill>
                  <a:srgbClr val="333300"/>
                </a:solidFill>
              </a:rPr>
              <a:t>Disposizioni in materia di scioglimento o di cessazione degli effetti civili del matrimonio nonché di comunione tra i coniugi</a:t>
            </a:r>
            <a:endParaRPr lang="es-ES" altLang="it-IT">
              <a:solidFill>
                <a:srgbClr val="333300"/>
              </a:solidFill>
            </a:endParaRPr>
          </a:p>
        </p:txBody>
      </p:sp>
      <p:sp>
        <p:nvSpPr>
          <p:cNvPr id="14340" name="Rectangle 150"/>
          <p:cNvSpPr txBox="1">
            <a:spLocks noChangeArrowheads="1"/>
          </p:cNvSpPr>
          <p:nvPr/>
        </p:nvSpPr>
        <p:spPr bwMode="auto">
          <a:xfrm>
            <a:off x="2916238" y="3933825"/>
            <a:ext cx="3043237" cy="503238"/>
          </a:xfrm>
          <a:prstGeom prst="rect">
            <a:avLst/>
          </a:prstGeom>
          <a:noFill/>
          <a:ln w="9525">
            <a:noFill/>
            <a:miter lim="800000"/>
            <a:headEnd/>
            <a:tailEnd/>
          </a:ln>
        </p:spPr>
        <p:txBody>
          <a:bodyPr anchor="ctr"/>
          <a:lstStyle/>
          <a:p>
            <a:pPr algn="ctr"/>
            <a:r>
              <a:rPr lang="es-UY" altLang="it-IT" b="1">
                <a:solidFill>
                  <a:srgbClr val="C00000"/>
                </a:solidFill>
              </a:rPr>
              <a:t>cd. Divorzio breve</a:t>
            </a:r>
            <a:endParaRPr lang="es-ES" altLang="it-IT" sz="2000" b="1">
              <a:solidFill>
                <a:srgbClr val="C00000"/>
              </a:solidFill>
            </a:endParaRPr>
          </a:p>
        </p:txBody>
      </p:sp>
    </p:spTree>
  </p:cSld>
  <p:clrMapOvr>
    <a:masterClrMapping/>
  </p:clrMapOvr>
  <p:transition spd="slow">
    <p:fade/>
    <p:sndAc>
      <p:stSnd>
        <p:snd r:embed="rId2" name="click.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ccia in giù 11"/>
          <p:cNvSpPr/>
          <p:nvPr/>
        </p:nvSpPr>
        <p:spPr>
          <a:xfrm>
            <a:off x="7075488" y="1014413"/>
            <a:ext cx="15113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1" name="Freccia in giù 10"/>
          <p:cNvSpPr/>
          <p:nvPr/>
        </p:nvSpPr>
        <p:spPr>
          <a:xfrm>
            <a:off x="4100513" y="1050925"/>
            <a:ext cx="1511300" cy="12969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Freccia in giù 2"/>
          <p:cNvSpPr/>
          <p:nvPr/>
        </p:nvSpPr>
        <p:spPr>
          <a:xfrm>
            <a:off x="954088" y="1019175"/>
            <a:ext cx="1511300" cy="12969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 name="Rettangolo arrotondato 1"/>
          <p:cNvSpPr/>
          <p:nvPr/>
        </p:nvSpPr>
        <p:spPr>
          <a:xfrm>
            <a:off x="468313" y="188913"/>
            <a:ext cx="2484437" cy="1223962"/>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3200" cap="small" dirty="0">
                <a:solidFill>
                  <a:schemeClr val="tx1"/>
                </a:solidFill>
                <a:latin typeface="Times New Roman" panose="02020603050405020304" pitchFamily="18" charset="0"/>
                <a:cs typeface="Times New Roman" panose="02020603050405020304" pitchFamily="18" charset="0"/>
              </a:rPr>
              <a:t>Articolo 1</a:t>
            </a:r>
            <a:endParaRPr lang="it-IT" sz="3200" cap="small" dirty="0">
              <a:solidFill>
                <a:schemeClr val="tx1"/>
              </a:solidFill>
              <a:latin typeface="Times New Roman" panose="02020603050405020304" pitchFamily="18" charset="0"/>
              <a:cs typeface="Times New Roman" panose="02020603050405020304" pitchFamily="18" charset="0"/>
            </a:endParaRPr>
          </a:p>
        </p:txBody>
      </p:sp>
      <p:sp>
        <p:nvSpPr>
          <p:cNvPr id="7" name="Rettangolo arrotondato 6"/>
          <p:cNvSpPr/>
          <p:nvPr/>
        </p:nvSpPr>
        <p:spPr>
          <a:xfrm>
            <a:off x="134938" y="2271713"/>
            <a:ext cx="3297237" cy="4465637"/>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tx1"/>
                </a:solidFill>
                <a:latin typeface="Times New Roman" panose="02020603050405020304" pitchFamily="18" charset="0"/>
                <a:cs typeface="Times New Roman" panose="02020603050405020304" pitchFamily="18" charset="0"/>
              </a:rPr>
              <a:t>Al secondo capoverso della lettera b) del numero 2) dell’articolo 3 della legge 1° dicembre 1970, n. 898, e successive modificazioni, le parole: </a:t>
            </a:r>
            <a:r>
              <a:rPr lang="it-IT" dirty="0">
                <a:solidFill>
                  <a:schemeClr val="tx1"/>
                </a:solidFill>
                <a:latin typeface="Times New Roman" panose="02020603050405020304" pitchFamily="18" charset="0"/>
                <a:cs typeface="Times New Roman" panose="02020603050405020304" pitchFamily="18" charset="0"/>
              </a:rPr>
              <a:t>«</a:t>
            </a:r>
            <a:r>
              <a:rPr lang="it-IT" b="1" dirty="0">
                <a:solidFill>
                  <a:schemeClr val="tx1"/>
                </a:solidFill>
                <a:latin typeface="Times New Roman" panose="02020603050405020304" pitchFamily="18" charset="0"/>
                <a:cs typeface="Times New Roman" panose="02020603050405020304" pitchFamily="18" charset="0"/>
              </a:rPr>
              <a:t>tre </a:t>
            </a:r>
            <a:r>
              <a:rPr lang="it-IT" b="1" dirty="0">
                <a:solidFill>
                  <a:schemeClr val="tx1"/>
                </a:solidFill>
                <a:latin typeface="Times New Roman" panose="02020603050405020304" pitchFamily="18" charset="0"/>
                <a:cs typeface="Times New Roman" panose="02020603050405020304" pitchFamily="18" charset="0"/>
              </a:rPr>
              <a:t>anni a far tempo dalla avvenuta comparizione dei coniugi </a:t>
            </a:r>
            <a:r>
              <a:rPr lang="it-IT" b="1" dirty="0">
                <a:solidFill>
                  <a:schemeClr val="tx1"/>
                </a:solidFill>
                <a:latin typeface="Times New Roman" panose="02020603050405020304" pitchFamily="18" charset="0"/>
                <a:cs typeface="Times New Roman" panose="02020603050405020304" pitchFamily="18" charset="0"/>
              </a:rPr>
              <a:t>….» </a:t>
            </a:r>
            <a:r>
              <a:rPr lang="it-IT" dirty="0">
                <a:solidFill>
                  <a:schemeClr val="tx1"/>
                </a:solidFill>
                <a:latin typeface="Times New Roman" panose="02020603050405020304" pitchFamily="18" charset="0"/>
                <a:cs typeface="Times New Roman" panose="02020603050405020304" pitchFamily="18" charset="0"/>
              </a:rPr>
              <a:t>sono sostituite dalle seguenti: </a:t>
            </a:r>
            <a:r>
              <a:rPr lang="it-IT" dirty="0">
                <a:solidFill>
                  <a:schemeClr val="tx1"/>
                </a:solidFill>
                <a:latin typeface="Times New Roman" panose="02020603050405020304" pitchFamily="18" charset="0"/>
                <a:cs typeface="Times New Roman" panose="02020603050405020304" pitchFamily="18" charset="0"/>
              </a:rPr>
              <a:t>,,</a:t>
            </a:r>
            <a:endParaRPr lang="it-IT" dirty="0">
              <a:solidFill>
                <a:schemeClr val="tx1"/>
              </a:solidFill>
              <a:latin typeface="Times New Roman" panose="02020603050405020304" pitchFamily="18" charset="0"/>
              <a:cs typeface="Times New Roman" panose="02020603050405020304" pitchFamily="18" charset="0"/>
            </a:endParaRPr>
          </a:p>
        </p:txBody>
      </p:sp>
      <p:sp>
        <p:nvSpPr>
          <p:cNvPr id="9" name="Rettangolo arrotondato 8"/>
          <p:cNvSpPr/>
          <p:nvPr/>
        </p:nvSpPr>
        <p:spPr>
          <a:xfrm>
            <a:off x="3614738" y="188913"/>
            <a:ext cx="2484437" cy="1223962"/>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3200" cap="small" dirty="0">
                <a:solidFill>
                  <a:schemeClr val="tx1"/>
                </a:solidFill>
                <a:latin typeface="Times New Roman" panose="02020603050405020304" pitchFamily="18" charset="0"/>
                <a:cs typeface="Times New Roman" panose="02020603050405020304" pitchFamily="18" charset="0"/>
              </a:rPr>
              <a:t>Articolo 2</a:t>
            </a:r>
            <a:endParaRPr lang="it-IT" sz="3200" cap="small" dirty="0">
              <a:solidFill>
                <a:schemeClr val="tx1"/>
              </a:solidFill>
              <a:latin typeface="Times New Roman" panose="02020603050405020304" pitchFamily="18" charset="0"/>
              <a:cs typeface="Times New Roman" panose="02020603050405020304" pitchFamily="18" charset="0"/>
            </a:endParaRPr>
          </a:p>
        </p:txBody>
      </p:sp>
      <p:sp>
        <p:nvSpPr>
          <p:cNvPr id="10" name="Rettangolo arrotondato 9"/>
          <p:cNvSpPr/>
          <p:nvPr/>
        </p:nvSpPr>
        <p:spPr>
          <a:xfrm>
            <a:off x="6443663" y="139700"/>
            <a:ext cx="2484437" cy="1223963"/>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3200" cap="small" dirty="0">
                <a:solidFill>
                  <a:schemeClr val="tx1"/>
                </a:solidFill>
                <a:latin typeface="Times New Roman" panose="02020603050405020304" pitchFamily="18" charset="0"/>
                <a:cs typeface="Times New Roman" panose="02020603050405020304" pitchFamily="18" charset="0"/>
              </a:rPr>
              <a:t>Articolo 3</a:t>
            </a:r>
            <a:endParaRPr lang="it-IT" sz="3200" cap="small" dirty="0">
              <a:solidFill>
                <a:schemeClr val="tx1"/>
              </a:solidFill>
              <a:latin typeface="Times New Roman" panose="02020603050405020304" pitchFamily="18" charset="0"/>
              <a:cs typeface="Times New Roman" panose="02020603050405020304" pitchFamily="18" charset="0"/>
            </a:endParaRPr>
          </a:p>
        </p:txBody>
      </p:sp>
      <p:sp>
        <p:nvSpPr>
          <p:cNvPr id="13" name="Rettangolo arrotondato 12"/>
          <p:cNvSpPr/>
          <p:nvPr/>
        </p:nvSpPr>
        <p:spPr>
          <a:xfrm>
            <a:off x="3654425" y="2339975"/>
            <a:ext cx="3078163" cy="4329113"/>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schemeClr val="tx1"/>
                </a:solidFill>
                <a:latin typeface="Times New Roman" panose="02020603050405020304" pitchFamily="18" charset="0"/>
                <a:cs typeface="Times New Roman" panose="02020603050405020304" pitchFamily="18" charset="0"/>
              </a:rPr>
              <a:t>1. All’articolo 191 del codice civile, dopo il primo comma è inserito il seguente: «Nel caso di separazione personale, la comunione tra i coniugi si scioglie nel momento in cui il presidente del tribunale autorizza i coniugi a vivere separati, ovvero alla data di sottoscrizione del processo verbale di separazione consensuale dei coniugi dinanzi al presidente, purché omologato. L’ordinanza con la quale i coniugi sono autorizzati a vivere separati è comunicata all’ufficiale dello stato civile ai fini dell’annotazione dello scioglimento della comunione».</a:t>
            </a:r>
            <a:endParaRPr lang="it-IT" sz="1400" dirty="0">
              <a:solidFill>
                <a:schemeClr val="tx1"/>
              </a:solidFill>
              <a:latin typeface="Times New Roman" panose="02020603050405020304" pitchFamily="18" charset="0"/>
              <a:cs typeface="Times New Roman" panose="02020603050405020304" pitchFamily="18" charset="0"/>
            </a:endParaRPr>
          </a:p>
        </p:txBody>
      </p:sp>
      <p:sp>
        <p:nvSpPr>
          <p:cNvPr id="14" name="Rettangolo arrotondato 13"/>
          <p:cNvSpPr/>
          <p:nvPr/>
        </p:nvSpPr>
        <p:spPr>
          <a:xfrm>
            <a:off x="6913563" y="2420938"/>
            <a:ext cx="2014537" cy="3709987"/>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schemeClr val="tx1"/>
                </a:solidFill>
                <a:latin typeface="Times New Roman" panose="02020603050405020304" pitchFamily="18" charset="0"/>
                <a:cs typeface="Times New Roman" panose="02020603050405020304" pitchFamily="18" charset="0"/>
              </a:rPr>
              <a:t>1. Le disposizioni di cui agli articoli 1 e 2 si applicano ai procedimenti in corso alla data di entrata in vigore della presente legge, anche nei casi in cui il procedimento di separazione che ne costituisce il presupposto risulti ancora pendente alla medesima data.</a:t>
            </a:r>
            <a:endParaRPr lang="it-IT" sz="1400" dirty="0">
              <a:solidFill>
                <a:schemeClr val="tx1"/>
              </a:solidFill>
              <a:latin typeface="Times New Roman" panose="02020603050405020304" pitchFamily="18" charset="0"/>
              <a:cs typeface="Times New Roman" panose="02020603050405020304" pitchFamily="18" charset="0"/>
            </a:endParaRPr>
          </a:p>
        </p:txBody>
      </p:sp>
      <p:sp>
        <p:nvSpPr>
          <p:cNvPr id="15" name="Rettangolo arrotondato 14"/>
          <p:cNvSpPr/>
          <p:nvPr/>
        </p:nvSpPr>
        <p:spPr>
          <a:xfrm>
            <a:off x="496888" y="1557338"/>
            <a:ext cx="2484437" cy="6858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cap="small" dirty="0">
                <a:solidFill>
                  <a:schemeClr val="tx1"/>
                </a:solidFill>
                <a:latin typeface="Times New Roman" panose="02020603050405020304" pitchFamily="18" charset="0"/>
                <a:cs typeface="Times New Roman" panose="02020603050405020304" pitchFamily="18" charset="0"/>
              </a:rPr>
              <a:t>Legge Divorzio</a:t>
            </a:r>
            <a:endParaRPr lang="it-IT" sz="2400" cap="small" dirty="0">
              <a:solidFill>
                <a:schemeClr val="tx1"/>
              </a:solidFill>
              <a:latin typeface="Times New Roman" panose="02020603050405020304" pitchFamily="18" charset="0"/>
              <a:cs typeface="Times New Roman" panose="02020603050405020304" pitchFamily="18" charset="0"/>
            </a:endParaRPr>
          </a:p>
        </p:txBody>
      </p:sp>
      <p:sp>
        <p:nvSpPr>
          <p:cNvPr id="16" name="Rettangolo arrotondato 15"/>
          <p:cNvSpPr/>
          <p:nvPr/>
        </p:nvSpPr>
        <p:spPr>
          <a:xfrm>
            <a:off x="3859213" y="1595438"/>
            <a:ext cx="2484437" cy="68738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cap="small" dirty="0">
                <a:solidFill>
                  <a:schemeClr val="tx1"/>
                </a:solidFill>
                <a:latin typeface="Times New Roman" panose="02020603050405020304" pitchFamily="18" charset="0"/>
                <a:cs typeface="Times New Roman" panose="02020603050405020304" pitchFamily="18" charset="0"/>
              </a:rPr>
              <a:t>Codice Civile</a:t>
            </a:r>
            <a:endParaRPr lang="it-IT" sz="2400" cap="small" dirty="0">
              <a:solidFill>
                <a:schemeClr val="tx1"/>
              </a:solidFill>
              <a:latin typeface="Times New Roman" panose="02020603050405020304" pitchFamily="18" charset="0"/>
              <a:cs typeface="Times New Roman" panose="02020603050405020304" pitchFamily="18" charset="0"/>
            </a:endParaRPr>
          </a:p>
        </p:txBody>
      </p:sp>
      <p:sp>
        <p:nvSpPr>
          <p:cNvPr id="17" name="Rettangolo arrotondato 16"/>
          <p:cNvSpPr/>
          <p:nvPr/>
        </p:nvSpPr>
        <p:spPr>
          <a:xfrm>
            <a:off x="6589713" y="1557338"/>
            <a:ext cx="2482850" cy="6858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cap="small" dirty="0">
                <a:solidFill>
                  <a:schemeClr val="tx1"/>
                </a:solidFill>
                <a:latin typeface="Times New Roman" panose="02020603050405020304" pitchFamily="18" charset="0"/>
                <a:cs typeface="Times New Roman" panose="02020603050405020304" pitchFamily="18" charset="0"/>
              </a:rPr>
              <a:t>Diritto transitorio</a:t>
            </a:r>
            <a:endParaRPr lang="it-IT" cap="small"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fade/>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randombar(horizont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randombar(horizont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randombar(horizontal)">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randombar(horizontal)">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randombar(horizontal)">
                                      <p:cBhvr>
                                        <p:cTn id="6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3" grpId="0" animBg="1"/>
      <p:bldP spid="2" grpId="0" animBg="1"/>
      <p:bldP spid="7" grpId="0" animBg="1"/>
      <p:bldP spid="9" grpId="0" animBg="1"/>
      <p:bldP spid="10" grpId="0" animBg="1"/>
      <p:bldP spid="13" grpId="0" animBg="1"/>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blipFill>
            <a:blip r:embed="rId3"/>
            <a:tile tx="0" ty="0" sx="100000" sy="100000" flip="none" algn="tl"/>
          </a:blipFill>
        </p:spPr>
        <p:style>
          <a:lnRef idx="2">
            <a:schemeClr val="dk1"/>
          </a:lnRef>
          <a:fillRef idx="1">
            <a:schemeClr val="lt1"/>
          </a:fillRef>
          <a:effectRef idx="0">
            <a:schemeClr val="dk1"/>
          </a:effectRef>
          <a:fontRef idx="minor">
            <a:schemeClr val="dk1"/>
          </a:fontRef>
        </p:style>
        <p:txBody>
          <a:bodyPr/>
          <a:lstStyle/>
          <a:p>
            <a:pPr eaLnBrk="1" hangingPunct="1">
              <a:defRPr/>
            </a:pPr>
            <a:r>
              <a:rPr lang="it-IT" sz="3200" cap="small" dirty="0" smtClean="0">
                <a:latin typeface="Times New Roman" panose="02020603050405020304" pitchFamily="18" charset="0"/>
                <a:cs typeface="Times New Roman" panose="02020603050405020304" pitchFamily="18" charset="0"/>
              </a:rPr>
              <a:t>Abbreviazione dei termini per la proponibilità della domanda divorzile</a:t>
            </a:r>
            <a:endParaRPr lang="it-IT" sz="3200" cap="small" dirty="0">
              <a:latin typeface="Times New Roman" panose="02020603050405020304" pitchFamily="18" charset="0"/>
              <a:cs typeface="Times New Roman" panose="02020603050405020304" pitchFamily="18" charset="0"/>
            </a:endParaRPr>
          </a:p>
        </p:txBody>
      </p:sp>
      <p:sp>
        <p:nvSpPr>
          <p:cNvPr id="4" name="Rettangolo arrotondato 3"/>
          <p:cNvSpPr/>
          <p:nvPr/>
        </p:nvSpPr>
        <p:spPr>
          <a:xfrm>
            <a:off x="2124075" y="188913"/>
            <a:ext cx="3744913" cy="1909762"/>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cap="small" dirty="0">
                <a:solidFill>
                  <a:schemeClr val="tx1"/>
                </a:solidFill>
                <a:latin typeface="Times New Roman" panose="02020603050405020304" pitchFamily="18" charset="0"/>
                <a:cs typeface="Times New Roman" panose="02020603050405020304" pitchFamily="18" charset="0"/>
              </a:rPr>
              <a:t>Comparizione dei coniugi innanzi al Presidente nella procedura di separazione</a:t>
            </a:r>
          </a:p>
        </p:txBody>
      </p:sp>
      <p:sp>
        <p:nvSpPr>
          <p:cNvPr id="5" name="Freccia in giù 4"/>
          <p:cNvSpPr/>
          <p:nvPr/>
        </p:nvSpPr>
        <p:spPr>
          <a:xfrm>
            <a:off x="3167063" y="2098675"/>
            <a:ext cx="1512887"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 name="Rettangolo arrotondato 5"/>
          <p:cNvSpPr/>
          <p:nvPr/>
        </p:nvSpPr>
        <p:spPr>
          <a:xfrm>
            <a:off x="1835150" y="3394075"/>
            <a:ext cx="3816350" cy="1166813"/>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b="1" dirty="0">
                <a:solidFill>
                  <a:schemeClr val="tx1"/>
                </a:solidFill>
                <a:latin typeface="Times New Roman" panose="02020603050405020304" pitchFamily="18" charset="0"/>
                <a:cs typeface="Times New Roman" panose="02020603050405020304" pitchFamily="18" charset="0"/>
              </a:rPr>
              <a:t>decorso ininterrotto di 3 anni</a:t>
            </a:r>
            <a:endParaRPr lang="it-IT" sz="2000" b="1" dirty="0">
              <a:solidFill>
                <a:schemeClr val="tx1"/>
              </a:solidFill>
              <a:latin typeface="Times New Roman" panose="02020603050405020304" pitchFamily="18" charset="0"/>
              <a:cs typeface="Times New Roman" panose="02020603050405020304" pitchFamily="18" charset="0"/>
            </a:endParaRPr>
          </a:p>
        </p:txBody>
      </p:sp>
      <p:sp>
        <p:nvSpPr>
          <p:cNvPr id="7" name="Freccia in giù 6"/>
          <p:cNvSpPr/>
          <p:nvPr/>
        </p:nvSpPr>
        <p:spPr>
          <a:xfrm>
            <a:off x="3167063" y="4560888"/>
            <a:ext cx="1512887" cy="9763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8" name="Rettangolo arrotondato 7"/>
          <p:cNvSpPr/>
          <p:nvPr/>
        </p:nvSpPr>
        <p:spPr>
          <a:xfrm>
            <a:off x="1258888" y="5546725"/>
            <a:ext cx="5329237" cy="620713"/>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b="1" dirty="0">
                <a:solidFill>
                  <a:schemeClr val="tx1"/>
                </a:solidFill>
                <a:latin typeface="Times New Roman" panose="02020603050405020304" pitchFamily="18" charset="0"/>
                <a:cs typeface="Times New Roman" panose="02020603050405020304" pitchFamily="18" charset="0"/>
              </a:rPr>
              <a:t>Proponibilità della domanda di divorzio</a:t>
            </a:r>
            <a:endParaRPr lang="it-IT" sz="2000" b="1" dirty="0">
              <a:solidFill>
                <a:schemeClr val="tx1"/>
              </a:solidFill>
              <a:latin typeface="Times New Roman" panose="02020603050405020304" pitchFamily="18" charset="0"/>
              <a:cs typeface="Times New Roman" panose="02020603050405020304" pitchFamily="18" charset="0"/>
            </a:endParaRPr>
          </a:p>
        </p:txBody>
      </p:sp>
      <p:sp>
        <p:nvSpPr>
          <p:cNvPr id="9" name="Striscia diagonale 8"/>
          <p:cNvSpPr/>
          <p:nvPr/>
        </p:nvSpPr>
        <p:spPr>
          <a:xfrm>
            <a:off x="2646363" y="3048000"/>
            <a:ext cx="2555875" cy="1873250"/>
          </a:xfrm>
          <a:prstGeom prst="diagStripe">
            <a:avLst>
              <a:gd name="adj" fmla="val 8919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10" name="Rettangolo arrotondato 9"/>
          <p:cNvSpPr/>
          <p:nvPr/>
        </p:nvSpPr>
        <p:spPr>
          <a:xfrm>
            <a:off x="1835150" y="3436938"/>
            <a:ext cx="3816350" cy="1166812"/>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b="1" dirty="0">
                <a:solidFill>
                  <a:schemeClr val="tx1"/>
                </a:solidFill>
                <a:latin typeface="Times New Roman" panose="02020603050405020304" pitchFamily="18" charset="0"/>
                <a:cs typeface="Times New Roman" panose="02020603050405020304" pitchFamily="18" charset="0"/>
              </a:rPr>
              <a:t>decorso ininterrotto di </a:t>
            </a:r>
          </a:p>
          <a:p>
            <a:pPr algn="ctr">
              <a:defRPr/>
            </a:pPr>
            <a:r>
              <a:rPr lang="it-IT" sz="2000" b="1" dirty="0">
                <a:solidFill>
                  <a:schemeClr val="tx1"/>
                </a:solidFill>
                <a:latin typeface="Times New Roman" panose="02020603050405020304" pitchFamily="18" charset="0"/>
                <a:cs typeface="Times New Roman" panose="02020603050405020304" pitchFamily="18" charset="0"/>
              </a:rPr>
              <a:t>6 MESI – 1 ANNO</a:t>
            </a:r>
            <a:endParaRPr lang="it-IT" sz="20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fade/>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heel(1)">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randombar(horizont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179388" y="549275"/>
            <a:ext cx="2808287" cy="1150938"/>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800" cap="small" dirty="0">
                <a:solidFill>
                  <a:schemeClr val="tx1"/>
                </a:solidFill>
                <a:latin typeface="Times New Roman" panose="02020603050405020304" pitchFamily="18" charset="0"/>
                <a:cs typeface="Times New Roman" panose="02020603050405020304" pitchFamily="18" charset="0"/>
              </a:rPr>
              <a:t>Separazione Giudiziale</a:t>
            </a:r>
            <a:endParaRPr lang="it-IT" sz="2800" cap="small" dirty="0">
              <a:solidFill>
                <a:schemeClr val="tx1"/>
              </a:solidFill>
              <a:latin typeface="Times New Roman" panose="02020603050405020304" pitchFamily="18" charset="0"/>
              <a:cs typeface="Times New Roman" panose="02020603050405020304" pitchFamily="18" charset="0"/>
            </a:endParaRPr>
          </a:p>
        </p:txBody>
      </p:sp>
      <p:sp>
        <p:nvSpPr>
          <p:cNvPr id="6" name="Freccia a destra con strisce 5"/>
          <p:cNvSpPr/>
          <p:nvPr/>
        </p:nvSpPr>
        <p:spPr>
          <a:xfrm>
            <a:off x="2997200" y="582613"/>
            <a:ext cx="2006600" cy="1079500"/>
          </a:xfrm>
          <a:prstGeom prst="stripedRight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7" name="Casella di testo 2"/>
          <p:cNvSpPr txBox="1">
            <a:spLocks noChangeArrowheads="1"/>
          </p:cNvSpPr>
          <p:nvPr/>
        </p:nvSpPr>
        <p:spPr bwMode="auto">
          <a:xfrm>
            <a:off x="5003800" y="422275"/>
            <a:ext cx="3744913" cy="1119188"/>
          </a:xfrm>
          <a:prstGeom prst="rect">
            <a:avLst/>
          </a:prstGeom>
          <a:solidFill>
            <a:srgbClr val="FFFFFF"/>
          </a:solidFill>
          <a:ln w="9525">
            <a:solidFill>
              <a:srgbClr val="FFFFFF"/>
            </a:solidFill>
            <a:miter lim="800000"/>
            <a:headEnd/>
            <a:tailEnd/>
          </a:ln>
        </p:spPr>
        <p:txBody>
          <a:bodyPr>
            <a:spAutoFit/>
          </a:bodyPr>
          <a:lstStyle/>
          <a:p>
            <a:pPr algn="ctr">
              <a:spcAft>
                <a:spcPts val="800"/>
              </a:spcAft>
            </a:pPr>
            <a:r>
              <a:rPr lang="it-IT" altLang="it-IT" sz="2800" b="1">
                <a:latin typeface="Calibri" pitchFamily="34" charset="0"/>
              </a:rPr>
              <a:t>12 MESI</a:t>
            </a:r>
          </a:p>
          <a:p>
            <a:pPr algn="ctr">
              <a:spcAft>
                <a:spcPts val="800"/>
              </a:spcAft>
            </a:pPr>
            <a:r>
              <a:rPr lang="it-IT" altLang="it-IT" sz="1600">
                <a:latin typeface="Calibri" pitchFamily="34" charset="0"/>
              </a:rPr>
              <a:t>dalla comparizione delle parti dinanzi al Presidente all’udienza ex art. 708 c.p.c</a:t>
            </a:r>
            <a:r>
              <a:rPr lang="it-IT" altLang="it-IT" sz="1100">
                <a:latin typeface="Calibri" pitchFamily="34" charset="0"/>
              </a:rPr>
              <a:t>.</a:t>
            </a:r>
            <a:endParaRPr lang="it-IT" altLang="it-IT"/>
          </a:p>
        </p:txBody>
      </p:sp>
      <p:sp>
        <p:nvSpPr>
          <p:cNvPr id="8" name="Rettangolo arrotondato 7"/>
          <p:cNvSpPr/>
          <p:nvPr/>
        </p:nvSpPr>
        <p:spPr>
          <a:xfrm>
            <a:off x="204788" y="1916113"/>
            <a:ext cx="3287712" cy="1152525"/>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cap="small" dirty="0">
                <a:solidFill>
                  <a:schemeClr val="tx1"/>
                </a:solidFill>
                <a:latin typeface="Times New Roman" panose="02020603050405020304" pitchFamily="18" charset="0"/>
                <a:cs typeface="Times New Roman" panose="02020603050405020304" pitchFamily="18" charset="0"/>
              </a:rPr>
              <a:t>Separazione Giudiziale trasformata in consensuale</a:t>
            </a:r>
            <a:endParaRPr lang="it-IT" cap="small" dirty="0">
              <a:solidFill>
                <a:schemeClr val="tx1"/>
              </a:solidFill>
              <a:latin typeface="Times New Roman" panose="02020603050405020304" pitchFamily="18" charset="0"/>
              <a:cs typeface="Times New Roman" panose="02020603050405020304" pitchFamily="18" charset="0"/>
            </a:endParaRPr>
          </a:p>
        </p:txBody>
      </p:sp>
      <p:sp>
        <p:nvSpPr>
          <p:cNvPr id="9" name="Freccia a destra con strisce 8"/>
          <p:cNvSpPr/>
          <p:nvPr/>
        </p:nvSpPr>
        <p:spPr>
          <a:xfrm>
            <a:off x="3508375" y="2024063"/>
            <a:ext cx="1350963" cy="936625"/>
          </a:xfrm>
          <a:prstGeom prst="stripedRight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0" name="Casella di testo 2"/>
          <p:cNvSpPr txBox="1">
            <a:spLocks noChangeArrowheads="1"/>
          </p:cNvSpPr>
          <p:nvPr/>
        </p:nvSpPr>
        <p:spPr bwMode="auto">
          <a:xfrm>
            <a:off x="5003800" y="1720850"/>
            <a:ext cx="3744913" cy="1119188"/>
          </a:xfrm>
          <a:prstGeom prst="rect">
            <a:avLst/>
          </a:prstGeom>
          <a:solidFill>
            <a:srgbClr val="FFFFFF"/>
          </a:solidFill>
          <a:ln w="9525">
            <a:solidFill>
              <a:srgbClr val="FFFFFF"/>
            </a:solidFill>
            <a:miter lim="800000"/>
            <a:headEnd/>
            <a:tailEnd/>
          </a:ln>
        </p:spPr>
        <p:txBody>
          <a:bodyPr>
            <a:spAutoFit/>
          </a:bodyPr>
          <a:lstStyle/>
          <a:p>
            <a:pPr algn="ctr">
              <a:spcAft>
                <a:spcPts val="800"/>
              </a:spcAft>
            </a:pPr>
            <a:r>
              <a:rPr lang="it-IT" altLang="it-IT" sz="2800" b="1">
                <a:latin typeface="Calibri" pitchFamily="34" charset="0"/>
              </a:rPr>
              <a:t>6 MESI</a:t>
            </a:r>
          </a:p>
          <a:p>
            <a:pPr algn="ctr">
              <a:spcAft>
                <a:spcPts val="800"/>
              </a:spcAft>
            </a:pPr>
            <a:r>
              <a:rPr lang="it-IT" altLang="it-IT" sz="1600">
                <a:latin typeface="Calibri" pitchFamily="34" charset="0"/>
              </a:rPr>
              <a:t>dalla comparizione delle parti dinanzi al Presidente</a:t>
            </a:r>
            <a:endParaRPr lang="it-IT" altLang="it-IT"/>
          </a:p>
        </p:txBody>
      </p:sp>
      <p:sp>
        <p:nvSpPr>
          <p:cNvPr id="11" name="Rettangolo arrotondato 10"/>
          <p:cNvSpPr/>
          <p:nvPr/>
        </p:nvSpPr>
        <p:spPr>
          <a:xfrm>
            <a:off x="220663" y="3213100"/>
            <a:ext cx="3287712" cy="863600"/>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cap="small" dirty="0">
                <a:solidFill>
                  <a:schemeClr val="tx1"/>
                </a:solidFill>
                <a:latin typeface="Times New Roman" panose="02020603050405020304" pitchFamily="18" charset="0"/>
                <a:cs typeface="Times New Roman" panose="02020603050405020304" pitchFamily="18" charset="0"/>
              </a:rPr>
              <a:t>Separazione consensuale</a:t>
            </a:r>
            <a:endParaRPr lang="it-IT" cap="small" dirty="0">
              <a:solidFill>
                <a:schemeClr val="tx1"/>
              </a:solidFill>
              <a:latin typeface="Times New Roman" panose="02020603050405020304" pitchFamily="18" charset="0"/>
              <a:cs typeface="Times New Roman" panose="02020603050405020304" pitchFamily="18" charset="0"/>
            </a:endParaRPr>
          </a:p>
        </p:txBody>
      </p:sp>
      <p:sp>
        <p:nvSpPr>
          <p:cNvPr id="12" name="Freccia a destra con strisce 11"/>
          <p:cNvSpPr/>
          <p:nvPr/>
        </p:nvSpPr>
        <p:spPr>
          <a:xfrm>
            <a:off x="3517900" y="3141663"/>
            <a:ext cx="1350963" cy="935037"/>
          </a:xfrm>
          <a:prstGeom prst="stripedRight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3" name="Casella di testo 2"/>
          <p:cNvSpPr txBox="1">
            <a:spLocks noChangeArrowheads="1"/>
          </p:cNvSpPr>
          <p:nvPr/>
        </p:nvSpPr>
        <p:spPr bwMode="auto">
          <a:xfrm>
            <a:off x="5003800" y="3013075"/>
            <a:ext cx="3744913" cy="1119188"/>
          </a:xfrm>
          <a:prstGeom prst="rect">
            <a:avLst/>
          </a:prstGeom>
          <a:solidFill>
            <a:srgbClr val="FFFFFF"/>
          </a:solidFill>
          <a:ln w="9525">
            <a:solidFill>
              <a:srgbClr val="FFFFFF"/>
            </a:solidFill>
            <a:miter lim="800000"/>
            <a:headEnd/>
            <a:tailEnd/>
          </a:ln>
        </p:spPr>
        <p:txBody>
          <a:bodyPr>
            <a:spAutoFit/>
          </a:bodyPr>
          <a:lstStyle/>
          <a:p>
            <a:pPr algn="ctr">
              <a:spcAft>
                <a:spcPts val="800"/>
              </a:spcAft>
            </a:pPr>
            <a:r>
              <a:rPr lang="it-IT" altLang="it-IT" sz="2800" b="1">
                <a:latin typeface="Calibri" pitchFamily="34" charset="0"/>
              </a:rPr>
              <a:t>6 MESI</a:t>
            </a:r>
          </a:p>
          <a:p>
            <a:pPr algn="ctr">
              <a:spcAft>
                <a:spcPts val="800"/>
              </a:spcAft>
            </a:pPr>
            <a:r>
              <a:rPr lang="it-IT" altLang="it-IT" sz="1600">
                <a:latin typeface="Calibri" pitchFamily="34" charset="0"/>
              </a:rPr>
              <a:t>dalla comparizione delle parti dinanzi al Presidente all’udienza ex art. 711 c.p.c.</a:t>
            </a:r>
            <a:endParaRPr lang="it-IT" altLang="it-IT"/>
          </a:p>
        </p:txBody>
      </p:sp>
    </p:spTree>
  </p:cSld>
  <p:clrMapOvr>
    <a:masterClrMapping/>
  </p:clrMapOvr>
  <p:transition spd="slow">
    <p:fade/>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80">
                                          <p:stCondLst>
                                            <p:cond delay="0"/>
                                          </p:stCondLst>
                                        </p:cTn>
                                        <p:tgtEl>
                                          <p:spTgt spid="10"/>
                                        </p:tgtEl>
                                      </p:cBhvr>
                                    </p:animEffect>
                                    <p:anim calcmode="lin" valueType="num">
                                      <p:cBhvr>
                                        <p:cTn id="4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1" dur="26">
                                          <p:stCondLst>
                                            <p:cond delay="650"/>
                                          </p:stCondLst>
                                        </p:cTn>
                                        <p:tgtEl>
                                          <p:spTgt spid="10"/>
                                        </p:tgtEl>
                                      </p:cBhvr>
                                      <p:to x="100000" y="60000"/>
                                    </p:animScale>
                                    <p:animScale>
                                      <p:cBhvr>
                                        <p:cTn id="52" dur="166" decel="50000">
                                          <p:stCondLst>
                                            <p:cond delay="676"/>
                                          </p:stCondLst>
                                        </p:cTn>
                                        <p:tgtEl>
                                          <p:spTgt spid="10"/>
                                        </p:tgtEl>
                                      </p:cBhvr>
                                      <p:to x="100000" y="100000"/>
                                    </p:animScale>
                                    <p:animScale>
                                      <p:cBhvr>
                                        <p:cTn id="53" dur="26">
                                          <p:stCondLst>
                                            <p:cond delay="1312"/>
                                          </p:stCondLst>
                                        </p:cTn>
                                        <p:tgtEl>
                                          <p:spTgt spid="10"/>
                                        </p:tgtEl>
                                      </p:cBhvr>
                                      <p:to x="100000" y="80000"/>
                                    </p:animScale>
                                    <p:animScale>
                                      <p:cBhvr>
                                        <p:cTn id="54" dur="166" decel="50000">
                                          <p:stCondLst>
                                            <p:cond delay="1338"/>
                                          </p:stCondLst>
                                        </p:cTn>
                                        <p:tgtEl>
                                          <p:spTgt spid="10"/>
                                        </p:tgtEl>
                                      </p:cBhvr>
                                      <p:to x="100000" y="100000"/>
                                    </p:animScale>
                                    <p:animScale>
                                      <p:cBhvr>
                                        <p:cTn id="55" dur="26">
                                          <p:stCondLst>
                                            <p:cond delay="1642"/>
                                          </p:stCondLst>
                                        </p:cTn>
                                        <p:tgtEl>
                                          <p:spTgt spid="10"/>
                                        </p:tgtEl>
                                      </p:cBhvr>
                                      <p:to x="100000" y="90000"/>
                                    </p:animScale>
                                    <p:animScale>
                                      <p:cBhvr>
                                        <p:cTn id="56" dur="166" decel="50000">
                                          <p:stCondLst>
                                            <p:cond delay="1668"/>
                                          </p:stCondLst>
                                        </p:cTn>
                                        <p:tgtEl>
                                          <p:spTgt spid="10"/>
                                        </p:tgtEl>
                                      </p:cBhvr>
                                      <p:to x="100000" y="100000"/>
                                    </p:animScale>
                                    <p:animScale>
                                      <p:cBhvr>
                                        <p:cTn id="57" dur="26">
                                          <p:stCondLst>
                                            <p:cond delay="1808"/>
                                          </p:stCondLst>
                                        </p:cTn>
                                        <p:tgtEl>
                                          <p:spTgt spid="10"/>
                                        </p:tgtEl>
                                      </p:cBhvr>
                                      <p:to x="100000" y="95000"/>
                                    </p:animScale>
                                    <p:animScale>
                                      <p:cBhvr>
                                        <p:cTn id="58" dur="166" decel="50000">
                                          <p:stCondLst>
                                            <p:cond delay="1834"/>
                                          </p:stCondLst>
                                        </p:cTn>
                                        <p:tgtEl>
                                          <p:spTgt spid="10"/>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randombar(horizontal)">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randombar(horizontal)">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down)">
                                      <p:cBhvr>
                                        <p:cTn id="73" dur="580">
                                          <p:stCondLst>
                                            <p:cond delay="0"/>
                                          </p:stCondLst>
                                        </p:cTn>
                                        <p:tgtEl>
                                          <p:spTgt spid="13"/>
                                        </p:tgtEl>
                                      </p:cBhvr>
                                    </p:animEffect>
                                    <p:anim calcmode="lin" valueType="num">
                                      <p:cBhvr>
                                        <p:cTn id="7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79" dur="26">
                                          <p:stCondLst>
                                            <p:cond delay="650"/>
                                          </p:stCondLst>
                                        </p:cTn>
                                        <p:tgtEl>
                                          <p:spTgt spid="13"/>
                                        </p:tgtEl>
                                      </p:cBhvr>
                                      <p:to x="100000" y="60000"/>
                                    </p:animScale>
                                    <p:animScale>
                                      <p:cBhvr>
                                        <p:cTn id="80" dur="166" decel="50000">
                                          <p:stCondLst>
                                            <p:cond delay="676"/>
                                          </p:stCondLst>
                                        </p:cTn>
                                        <p:tgtEl>
                                          <p:spTgt spid="13"/>
                                        </p:tgtEl>
                                      </p:cBhvr>
                                      <p:to x="100000" y="100000"/>
                                    </p:animScale>
                                    <p:animScale>
                                      <p:cBhvr>
                                        <p:cTn id="81" dur="26">
                                          <p:stCondLst>
                                            <p:cond delay="1312"/>
                                          </p:stCondLst>
                                        </p:cTn>
                                        <p:tgtEl>
                                          <p:spTgt spid="13"/>
                                        </p:tgtEl>
                                      </p:cBhvr>
                                      <p:to x="100000" y="80000"/>
                                    </p:animScale>
                                    <p:animScale>
                                      <p:cBhvr>
                                        <p:cTn id="82" dur="166" decel="50000">
                                          <p:stCondLst>
                                            <p:cond delay="1338"/>
                                          </p:stCondLst>
                                        </p:cTn>
                                        <p:tgtEl>
                                          <p:spTgt spid="13"/>
                                        </p:tgtEl>
                                      </p:cBhvr>
                                      <p:to x="100000" y="100000"/>
                                    </p:animScale>
                                    <p:animScale>
                                      <p:cBhvr>
                                        <p:cTn id="83" dur="26">
                                          <p:stCondLst>
                                            <p:cond delay="1642"/>
                                          </p:stCondLst>
                                        </p:cTn>
                                        <p:tgtEl>
                                          <p:spTgt spid="13"/>
                                        </p:tgtEl>
                                      </p:cBhvr>
                                      <p:to x="100000" y="90000"/>
                                    </p:animScale>
                                    <p:animScale>
                                      <p:cBhvr>
                                        <p:cTn id="84" dur="166" decel="50000">
                                          <p:stCondLst>
                                            <p:cond delay="1668"/>
                                          </p:stCondLst>
                                        </p:cTn>
                                        <p:tgtEl>
                                          <p:spTgt spid="13"/>
                                        </p:tgtEl>
                                      </p:cBhvr>
                                      <p:to x="100000" y="100000"/>
                                    </p:animScale>
                                    <p:animScale>
                                      <p:cBhvr>
                                        <p:cTn id="85" dur="26">
                                          <p:stCondLst>
                                            <p:cond delay="1808"/>
                                          </p:stCondLst>
                                        </p:cTn>
                                        <p:tgtEl>
                                          <p:spTgt spid="13"/>
                                        </p:tgtEl>
                                      </p:cBhvr>
                                      <p:to x="100000" y="95000"/>
                                    </p:animScale>
                                    <p:animScale>
                                      <p:cBhvr>
                                        <p:cTn id="86"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pPr eaLnBrk="1" hangingPunct="1">
              <a:defRPr/>
            </a:pPr>
            <a:r>
              <a:rPr lang="it-IT" sz="2400" dirty="0" smtClean="0"/>
              <a:t>Erroneo coordinamento normativo</a:t>
            </a:r>
            <a:endParaRPr lang="it-IT" sz="2400" dirty="0"/>
          </a:p>
        </p:txBody>
      </p:sp>
      <p:sp>
        <p:nvSpPr>
          <p:cNvPr id="4" name="Titolo 1"/>
          <p:cNvSpPr txBox="1">
            <a:spLocks/>
          </p:cNvSpPr>
          <p:nvPr/>
        </p:nvSpPr>
        <p:spPr bwMode="auto">
          <a:xfrm>
            <a:off x="466725" y="620713"/>
            <a:ext cx="8229600" cy="1143000"/>
          </a:xfrm>
          <a:prstGeom prst="rect">
            <a:avLst/>
          </a:prstGeom>
          <a:extLst>
            <a:ext uri="{AF507438-7753-43E0-B8FC-AC1667EBCBE1}"/>
          </a:extLst>
        </p:spPr>
        <p:style>
          <a:lnRef idx="2">
            <a:schemeClr val="accent6"/>
          </a:lnRef>
          <a:fillRef idx="1">
            <a:schemeClr val="lt1"/>
          </a:fillRef>
          <a:effectRef idx="0">
            <a:schemeClr val="accent6"/>
          </a:effectRef>
          <a:fontRef idx="minor">
            <a:schemeClr val="dk1"/>
          </a:fontRef>
        </p:style>
        <p:txBody>
          <a:bodyPr anchor="ctr"/>
          <a:lstStyle>
            <a:lvl1pPr algn="ctr" rtl="0" fontAlgn="base">
              <a:spcBef>
                <a:spcPct val="0"/>
              </a:spcBef>
              <a:spcAft>
                <a:spcPct val="0"/>
              </a:spcAft>
              <a:defRPr sz="4400" kern="1200">
                <a:solidFill>
                  <a:schemeClr val="dk1"/>
                </a:solidFill>
                <a:latin typeface="+mn-lt"/>
                <a:ea typeface="+mn-ea"/>
                <a:cs typeface="+mn-cs"/>
              </a:defRPr>
            </a:lvl1pPr>
            <a:lvl2pPr algn="ctr" rtl="0" fontAlgn="base">
              <a:spcBef>
                <a:spcPct val="0"/>
              </a:spcBef>
              <a:spcAft>
                <a:spcPct val="0"/>
              </a:spcAft>
              <a:defRPr sz="4400">
                <a:solidFill>
                  <a:schemeClr val="dk1"/>
                </a:solidFill>
                <a:latin typeface="+mn-lt"/>
                <a:ea typeface="+mn-ea"/>
                <a:cs typeface="+mn-cs"/>
              </a:defRPr>
            </a:lvl2pPr>
            <a:lvl3pPr algn="ctr" rtl="0" fontAlgn="base">
              <a:spcBef>
                <a:spcPct val="0"/>
              </a:spcBef>
              <a:spcAft>
                <a:spcPct val="0"/>
              </a:spcAft>
              <a:defRPr sz="4400">
                <a:solidFill>
                  <a:schemeClr val="dk1"/>
                </a:solidFill>
                <a:latin typeface="+mn-lt"/>
                <a:ea typeface="+mn-ea"/>
                <a:cs typeface="+mn-cs"/>
              </a:defRPr>
            </a:lvl3pPr>
            <a:lvl4pPr algn="ctr" rtl="0" fontAlgn="base">
              <a:spcBef>
                <a:spcPct val="0"/>
              </a:spcBef>
              <a:spcAft>
                <a:spcPct val="0"/>
              </a:spcAft>
              <a:defRPr sz="4400">
                <a:solidFill>
                  <a:schemeClr val="dk1"/>
                </a:solidFill>
                <a:latin typeface="+mn-lt"/>
                <a:ea typeface="+mn-ea"/>
                <a:cs typeface="+mn-cs"/>
              </a:defRPr>
            </a:lvl4pPr>
            <a:lvl5pPr algn="ctr" rtl="0" fontAlgn="base">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it-IT" sz="2400" dirty="0" smtClean="0"/>
              <a:t>Inserimento delle modifiche nel testo normativo precedente alla riscrittura ad opera del d.l. 132 del 2014</a:t>
            </a:r>
            <a:endParaRPr lang="it-IT" sz="2400" dirty="0"/>
          </a:p>
        </p:txBody>
      </p:sp>
      <p:sp>
        <p:nvSpPr>
          <p:cNvPr id="3" name="Segnaposto contenuto 2"/>
          <p:cNvSpPr>
            <a:spLocks noGrp="1"/>
          </p:cNvSpPr>
          <p:nvPr>
            <p:ph idx="1"/>
          </p:nvPr>
        </p:nvSpPr>
        <p:spPr>
          <a:xfrm>
            <a:off x="107950" y="404813"/>
            <a:ext cx="3600450" cy="5064125"/>
          </a:xfrm>
        </p:spPr>
        <p:style>
          <a:lnRef idx="2">
            <a:schemeClr val="accent6"/>
          </a:lnRef>
          <a:fillRef idx="1">
            <a:schemeClr val="lt1"/>
          </a:fillRef>
          <a:effectRef idx="0">
            <a:schemeClr val="accent6"/>
          </a:effectRef>
          <a:fontRef idx="minor">
            <a:schemeClr val="dk1"/>
          </a:fontRef>
        </p:style>
        <p:txBody>
          <a:bodyPr/>
          <a:lstStyle/>
          <a:p>
            <a:pPr marL="0" indent="0" eaLnBrk="1" hangingPunct="1">
              <a:buFontTx/>
              <a:buNone/>
              <a:defRPr/>
            </a:pPr>
            <a:r>
              <a:rPr lang="it-IT" sz="2000" b="1" dirty="0" smtClean="0">
                <a:latin typeface="Times New Roman" panose="02020603050405020304" pitchFamily="18" charset="0"/>
                <a:cs typeface="Times New Roman" panose="02020603050405020304" pitchFamily="18" charset="0"/>
              </a:rPr>
              <a:t>Art. 3, n. 2, lett. b, capoverso II</a:t>
            </a:r>
          </a:p>
          <a:p>
            <a:pPr marL="0" indent="0" eaLnBrk="1" hangingPunct="1">
              <a:buFontTx/>
              <a:buNone/>
              <a:defRPr/>
            </a:pPr>
            <a:r>
              <a:rPr lang="it-IT" sz="2000" dirty="0" smtClean="0">
                <a:latin typeface="Times New Roman" panose="02020603050405020304" pitchFamily="18" charset="0"/>
                <a:cs typeface="Times New Roman" panose="02020603050405020304" pitchFamily="18" charset="0"/>
              </a:rPr>
              <a:t>In </a:t>
            </a:r>
            <a:r>
              <a:rPr lang="it-IT" sz="2000" dirty="0">
                <a:latin typeface="Times New Roman" panose="02020603050405020304" pitchFamily="18" charset="0"/>
                <a:cs typeface="Times New Roman" panose="02020603050405020304" pitchFamily="18" charset="0"/>
              </a:rPr>
              <a:t>tutti i predetti casi, per la proposizione della domanda di scioglimento o di cessazione degli effetti civili del matrimonio, le separazioni devono essersi protratte ininterrottamente </a:t>
            </a:r>
            <a:r>
              <a:rPr lang="it-IT" sz="2000" b="1" u="sng" dirty="0">
                <a:solidFill>
                  <a:srgbClr val="FF0000"/>
                </a:solidFill>
                <a:latin typeface="Times New Roman" panose="02020603050405020304" pitchFamily="18" charset="0"/>
                <a:cs typeface="Times New Roman" panose="02020603050405020304" pitchFamily="18" charset="0"/>
              </a:rPr>
              <a:t>da almeno tre anni </a:t>
            </a:r>
            <a:r>
              <a:rPr lang="it-IT" sz="2000" dirty="0">
                <a:latin typeface="Times New Roman" panose="02020603050405020304" pitchFamily="18" charset="0"/>
                <a:cs typeface="Times New Roman" panose="02020603050405020304" pitchFamily="18" charset="0"/>
              </a:rPr>
              <a:t>a far tempo dalla avvenuta comparizione dei coniugi innanzi al presidente del tribunale nella procedura di separazione personale anche quando il giudizio contenzioso si sia trasformato in consensuale. </a:t>
            </a:r>
            <a:endParaRPr lang="it-IT" dirty="0"/>
          </a:p>
        </p:txBody>
      </p:sp>
      <p:sp>
        <p:nvSpPr>
          <p:cNvPr id="5" name="Freccia in giù 4"/>
          <p:cNvSpPr/>
          <p:nvPr/>
        </p:nvSpPr>
        <p:spPr>
          <a:xfrm rot="3744105">
            <a:off x="3977481" y="1224757"/>
            <a:ext cx="936625" cy="215106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 name="Segnaposto contenuto 2"/>
          <p:cNvSpPr txBox="1">
            <a:spLocks/>
          </p:cNvSpPr>
          <p:nvPr/>
        </p:nvSpPr>
        <p:spPr bwMode="auto">
          <a:xfrm>
            <a:off x="107950" y="620713"/>
            <a:ext cx="3743325" cy="5616575"/>
          </a:xfrm>
          <a:prstGeom prst="rect">
            <a:avLst/>
          </a:prstGeom>
          <a:extLst>
            <a:ext uri="{AF507438-7753-43E0-B8FC-AC1667EBCBE1}"/>
          </a:extLst>
        </p:spPr>
        <p:style>
          <a:lnRef idx="2">
            <a:schemeClr val="accent6"/>
          </a:lnRef>
          <a:fillRef idx="1">
            <a:schemeClr val="lt1"/>
          </a:fillRef>
          <a:effectRef idx="0">
            <a:schemeClr val="accent6"/>
          </a:effectRef>
          <a:fontRef idx="minor">
            <a:schemeClr val="dk1"/>
          </a:fontRef>
        </p:style>
        <p:txBody>
          <a:bodyPr/>
          <a:lstStyle>
            <a:lvl1pPr marL="342900" indent="-342900" algn="l" rtl="0" fontAlgn="base">
              <a:spcBef>
                <a:spcPct val="20000"/>
              </a:spcBef>
              <a:spcAft>
                <a:spcPct val="0"/>
              </a:spcAft>
              <a:buChar char="•"/>
              <a:defRPr sz="3200" kern="1200">
                <a:solidFill>
                  <a:schemeClr val="dk1"/>
                </a:solidFill>
                <a:latin typeface="+mn-lt"/>
                <a:ea typeface="+mn-ea"/>
                <a:cs typeface="+mn-cs"/>
              </a:defRPr>
            </a:lvl1pPr>
            <a:lvl2pPr marL="742950" indent="-285750" algn="l" rtl="0" fontAlgn="base">
              <a:spcBef>
                <a:spcPct val="20000"/>
              </a:spcBef>
              <a:spcAft>
                <a:spcPct val="0"/>
              </a:spcAft>
              <a:buChar char="–"/>
              <a:defRPr sz="2800" kern="1200">
                <a:solidFill>
                  <a:schemeClr val="dk1"/>
                </a:solidFill>
                <a:latin typeface="+mn-lt"/>
                <a:ea typeface="+mn-ea"/>
                <a:cs typeface="+mn-cs"/>
              </a:defRPr>
            </a:lvl2pPr>
            <a:lvl3pPr marL="1143000" indent="-228600" algn="l" rtl="0" fontAlgn="base">
              <a:spcBef>
                <a:spcPct val="20000"/>
              </a:spcBef>
              <a:spcAft>
                <a:spcPct val="0"/>
              </a:spcAft>
              <a:buChar char="•"/>
              <a:defRPr sz="2400" kern="1200">
                <a:solidFill>
                  <a:schemeClr val="dk1"/>
                </a:solidFill>
                <a:latin typeface="+mn-lt"/>
                <a:ea typeface="+mn-ea"/>
                <a:cs typeface="+mn-cs"/>
              </a:defRPr>
            </a:lvl3pPr>
            <a:lvl4pPr marL="1600200" indent="-228600" algn="l" rtl="0" fontAlgn="base">
              <a:spcBef>
                <a:spcPct val="20000"/>
              </a:spcBef>
              <a:spcAft>
                <a:spcPct val="0"/>
              </a:spcAft>
              <a:buChar char="–"/>
              <a:defRPr sz="2000" kern="1200">
                <a:solidFill>
                  <a:schemeClr val="dk1"/>
                </a:solidFill>
                <a:latin typeface="+mn-lt"/>
                <a:ea typeface="+mn-ea"/>
                <a:cs typeface="+mn-cs"/>
              </a:defRPr>
            </a:lvl4pPr>
            <a:lvl5pPr marL="2057400" indent="-228600" algn="l" rtl="0" fontAlgn="base">
              <a:spcBef>
                <a:spcPct val="20000"/>
              </a:spcBef>
              <a:spcAft>
                <a:spcPct val="0"/>
              </a:spcAft>
              <a:buChar char="»"/>
              <a:defRPr sz="20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Tx/>
              <a:buNone/>
              <a:defRPr/>
            </a:pPr>
            <a:r>
              <a:rPr lang="it-IT" sz="2000" b="1" dirty="0" smtClean="0">
                <a:latin typeface="Times New Roman" panose="02020603050405020304" pitchFamily="18" charset="0"/>
                <a:cs typeface="Times New Roman" panose="02020603050405020304" pitchFamily="18" charset="0"/>
              </a:rPr>
              <a:t>Art. 3, n. 2, lett. b, capoverso II</a:t>
            </a:r>
          </a:p>
          <a:p>
            <a:pPr marL="0" indent="0">
              <a:buFontTx/>
              <a:buNone/>
              <a:defRPr/>
            </a:pPr>
            <a:r>
              <a:rPr lang="it-IT" sz="2000" dirty="0" smtClean="0">
                <a:latin typeface="Times New Roman" panose="02020603050405020304" pitchFamily="18" charset="0"/>
                <a:cs typeface="Times New Roman" panose="02020603050405020304" pitchFamily="18" charset="0"/>
              </a:rPr>
              <a:t>In tutti i predetti casi, per la proposizione della domanda di scioglimento o di cessazione degli effetti civili del matrimonio, le separazioni devono essersi protratte ininterrottamente </a:t>
            </a:r>
            <a:r>
              <a:rPr lang="it-IT" sz="2000" b="1" u="sng" dirty="0" smtClean="0">
                <a:solidFill>
                  <a:srgbClr val="FF0000"/>
                </a:solidFill>
                <a:latin typeface="Times New Roman" panose="02020603050405020304" pitchFamily="18" charset="0"/>
                <a:cs typeface="Times New Roman" panose="02020603050405020304" pitchFamily="18" charset="0"/>
              </a:rPr>
              <a:t>da </a:t>
            </a:r>
            <a:r>
              <a:rPr lang="it-IT" sz="2000" b="1" u="sng" dirty="0">
                <a:solidFill>
                  <a:srgbClr val="FF0000"/>
                </a:solidFill>
                <a:latin typeface="Times New Roman" panose="02020603050405020304" pitchFamily="18" charset="0"/>
                <a:cs typeface="Times New Roman" panose="02020603050405020304" pitchFamily="18" charset="0"/>
              </a:rPr>
              <a:t>almeno dodici mesi dall’avvenuta comparizione dei coniugi innanzi al presidente del tribunale nella procedura di separazione personale e da sei mesi nel caso di separazione consensuale, </a:t>
            </a:r>
            <a:r>
              <a:rPr lang="it-IT" sz="2000" dirty="0">
                <a:solidFill>
                  <a:schemeClr val="tx1"/>
                </a:solidFill>
                <a:latin typeface="Times New Roman" panose="02020603050405020304" pitchFamily="18" charset="0"/>
                <a:cs typeface="Times New Roman" panose="02020603050405020304" pitchFamily="18" charset="0"/>
              </a:rPr>
              <a:t>anche quando il giudizio contenzioso si sia trasformato in consensuale</a:t>
            </a:r>
            <a:r>
              <a:rPr lang="it-IT" sz="2000" dirty="0" smtClean="0">
                <a:latin typeface="Times New Roman" panose="02020603050405020304" pitchFamily="18" charset="0"/>
                <a:cs typeface="Times New Roman" panose="02020603050405020304" pitchFamily="18" charset="0"/>
              </a:rPr>
              <a:t>. </a:t>
            </a:r>
            <a:endParaRPr lang="it-IT" dirty="0"/>
          </a:p>
        </p:txBody>
      </p:sp>
      <p:sp>
        <p:nvSpPr>
          <p:cNvPr id="7" name="Segnaposto contenuto 2"/>
          <p:cNvSpPr txBox="1">
            <a:spLocks/>
          </p:cNvSpPr>
          <p:nvPr/>
        </p:nvSpPr>
        <p:spPr bwMode="auto">
          <a:xfrm>
            <a:off x="4356100" y="115888"/>
            <a:ext cx="4464050" cy="6408737"/>
          </a:xfrm>
          <a:prstGeom prst="rect">
            <a:avLst/>
          </a:prstGeom>
          <a:extLst>
            <a:ext uri="{AF507438-7753-43E0-B8FC-AC1667EBCBE1}"/>
          </a:extLst>
        </p:spPr>
        <p:style>
          <a:lnRef idx="2">
            <a:schemeClr val="accent6"/>
          </a:lnRef>
          <a:fillRef idx="1">
            <a:schemeClr val="lt1"/>
          </a:fillRef>
          <a:effectRef idx="0">
            <a:schemeClr val="accent6"/>
          </a:effectRef>
          <a:fontRef idx="minor">
            <a:schemeClr val="dk1"/>
          </a:fontRef>
        </p:style>
        <p:txBody>
          <a:bodyPr/>
          <a:lstStyle>
            <a:lvl1pPr marL="342900" indent="-342900" algn="l" rtl="0" fontAlgn="base">
              <a:spcBef>
                <a:spcPct val="20000"/>
              </a:spcBef>
              <a:spcAft>
                <a:spcPct val="0"/>
              </a:spcAft>
              <a:buChar char="•"/>
              <a:defRPr sz="3200" kern="1200">
                <a:solidFill>
                  <a:schemeClr val="dk1"/>
                </a:solidFill>
                <a:latin typeface="+mn-lt"/>
                <a:ea typeface="+mn-ea"/>
                <a:cs typeface="+mn-cs"/>
              </a:defRPr>
            </a:lvl1pPr>
            <a:lvl2pPr marL="742950" indent="-285750" algn="l" rtl="0" fontAlgn="base">
              <a:spcBef>
                <a:spcPct val="20000"/>
              </a:spcBef>
              <a:spcAft>
                <a:spcPct val="0"/>
              </a:spcAft>
              <a:buChar char="–"/>
              <a:defRPr sz="2800" kern="1200">
                <a:solidFill>
                  <a:schemeClr val="dk1"/>
                </a:solidFill>
                <a:latin typeface="+mn-lt"/>
                <a:ea typeface="+mn-ea"/>
                <a:cs typeface="+mn-cs"/>
              </a:defRPr>
            </a:lvl2pPr>
            <a:lvl3pPr marL="1143000" indent="-228600" algn="l" rtl="0" fontAlgn="base">
              <a:spcBef>
                <a:spcPct val="20000"/>
              </a:spcBef>
              <a:spcAft>
                <a:spcPct val="0"/>
              </a:spcAft>
              <a:buChar char="•"/>
              <a:defRPr sz="2400" kern="1200">
                <a:solidFill>
                  <a:schemeClr val="dk1"/>
                </a:solidFill>
                <a:latin typeface="+mn-lt"/>
                <a:ea typeface="+mn-ea"/>
                <a:cs typeface="+mn-cs"/>
              </a:defRPr>
            </a:lvl3pPr>
            <a:lvl4pPr marL="1600200" indent="-228600" algn="l" rtl="0" fontAlgn="base">
              <a:spcBef>
                <a:spcPct val="20000"/>
              </a:spcBef>
              <a:spcAft>
                <a:spcPct val="0"/>
              </a:spcAft>
              <a:buChar char="–"/>
              <a:defRPr sz="2000" kern="1200">
                <a:solidFill>
                  <a:schemeClr val="dk1"/>
                </a:solidFill>
                <a:latin typeface="+mn-lt"/>
                <a:ea typeface="+mn-ea"/>
                <a:cs typeface="+mn-cs"/>
              </a:defRPr>
            </a:lvl4pPr>
            <a:lvl5pPr marL="2057400" indent="-228600" algn="l" rtl="0" fontAlgn="base">
              <a:spcBef>
                <a:spcPct val="20000"/>
              </a:spcBef>
              <a:spcAft>
                <a:spcPct val="0"/>
              </a:spcAft>
              <a:buChar char="»"/>
              <a:defRPr sz="20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Tx/>
              <a:buNone/>
              <a:defRPr/>
            </a:pPr>
            <a:r>
              <a:rPr lang="it-IT" sz="2000" b="1" dirty="0" smtClean="0">
                <a:latin typeface="Times New Roman" panose="02020603050405020304" pitchFamily="18" charset="0"/>
                <a:cs typeface="Times New Roman" panose="02020603050405020304" pitchFamily="18" charset="0"/>
              </a:rPr>
              <a:t>Art. 3, n. 2, lett. b, capoverso II</a:t>
            </a:r>
          </a:p>
          <a:p>
            <a:pPr marL="0" indent="0">
              <a:buFontTx/>
              <a:buNone/>
              <a:defRPr/>
            </a:pPr>
            <a:r>
              <a:rPr lang="it-IT" sz="2000" b="1" dirty="0" smtClean="0">
                <a:latin typeface="Times New Roman" panose="02020603050405020304" pitchFamily="18" charset="0"/>
                <a:cs typeface="Times New Roman" panose="02020603050405020304" pitchFamily="18" charset="0"/>
              </a:rPr>
              <a:t>Modificato dal dl 132/2014</a:t>
            </a:r>
          </a:p>
          <a:p>
            <a:pPr marL="0" indent="0">
              <a:buFontTx/>
              <a:buNone/>
              <a:defRPr/>
            </a:pPr>
            <a:r>
              <a:rPr lang="it-IT" sz="2000" dirty="0" smtClean="0">
                <a:latin typeface="Times New Roman" panose="02020603050405020304" pitchFamily="18" charset="0"/>
                <a:cs typeface="Times New Roman" panose="02020603050405020304" pitchFamily="18" charset="0"/>
              </a:rPr>
              <a:t>In tutti i predetti casi, per la proposizione della domanda di scioglimento o di cessazione degli effetti civili del matrimonio, le separazioni devono essersi protratte ininterrottamente </a:t>
            </a:r>
            <a:r>
              <a:rPr lang="it-IT" sz="2000" b="1" u="sng" dirty="0" smtClean="0">
                <a:solidFill>
                  <a:srgbClr val="FF0000"/>
                </a:solidFill>
                <a:latin typeface="Times New Roman" panose="02020603050405020304" pitchFamily="18" charset="0"/>
                <a:cs typeface="Times New Roman" panose="02020603050405020304" pitchFamily="18" charset="0"/>
              </a:rPr>
              <a:t>da almeno tre anni </a:t>
            </a:r>
            <a:r>
              <a:rPr lang="it-IT" sz="2000" dirty="0">
                <a:latin typeface="Times New Roman" panose="02020603050405020304" pitchFamily="18" charset="0"/>
                <a:cs typeface="Times New Roman" panose="02020603050405020304" pitchFamily="18" charset="0"/>
              </a:rPr>
              <a:t>a far tempo dalla avvenuta comparizione dei coniugi innanzi al presidente del tribunale nella procedura di separazione personale anche quando il giudizio contenzioso si sia trasformato in consensuale </a:t>
            </a:r>
            <a:r>
              <a:rPr lang="it-IT" sz="2000" b="1" dirty="0">
                <a:latin typeface="Times New Roman" panose="02020603050405020304" pitchFamily="18" charset="0"/>
                <a:cs typeface="Times New Roman" panose="02020603050405020304" pitchFamily="18" charset="0"/>
              </a:rPr>
              <a:t>ovvero dalla data </a:t>
            </a:r>
            <a:r>
              <a:rPr lang="it-IT" sz="2000" b="1" dirty="0" smtClean="0">
                <a:latin typeface="Times New Roman" panose="02020603050405020304" pitchFamily="18" charset="0"/>
                <a:cs typeface="Times New Roman" panose="02020603050405020304" pitchFamily="18" charset="0"/>
              </a:rPr>
              <a:t>certificata nell'accordo </a:t>
            </a:r>
            <a:r>
              <a:rPr lang="it-IT" sz="2000" b="1" dirty="0">
                <a:latin typeface="Times New Roman" panose="02020603050405020304" pitchFamily="18" charset="0"/>
                <a:cs typeface="Times New Roman" panose="02020603050405020304" pitchFamily="18" charset="0"/>
              </a:rPr>
              <a:t>di separazione raggiunto </a:t>
            </a:r>
            <a:r>
              <a:rPr lang="it-IT" sz="2000" b="1" dirty="0" smtClean="0">
                <a:latin typeface="Times New Roman" panose="02020603050405020304" pitchFamily="18" charset="0"/>
                <a:cs typeface="Times New Roman" panose="02020603050405020304" pitchFamily="18" charset="0"/>
              </a:rPr>
              <a:t>a seguito </a:t>
            </a:r>
            <a:r>
              <a:rPr lang="it-IT" sz="2000" b="1" dirty="0">
                <a:latin typeface="Times New Roman" panose="02020603050405020304" pitchFamily="18" charset="0"/>
                <a:cs typeface="Times New Roman" panose="02020603050405020304" pitchFamily="18" charset="0"/>
              </a:rPr>
              <a:t>di convenzione  di  negoziazione </a:t>
            </a:r>
            <a:r>
              <a:rPr lang="it-IT" sz="2000" b="1" dirty="0" smtClean="0">
                <a:latin typeface="Times New Roman" panose="02020603050405020304" pitchFamily="18" charset="0"/>
                <a:cs typeface="Times New Roman" panose="02020603050405020304" pitchFamily="18" charset="0"/>
              </a:rPr>
              <a:t> assistita  </a:t>
            </a:r>
            <a:r>
              <a:rPr lang="it-IT" sz="2000" b="1" dirty="0">
                <a:latin typeface="Times New Roman" panose="02020603050405020304" pitchFamily="18" charset="0"/>
                <a:cs typeface="Times New Roman" panose="02020603050405020304" pitchFamily="18" charset="0"/>
              </a:rPr>
              <a:t>da  un  </a:t>
            </a:r>
            <a:r>
              <a:rPr lang="it-IT" sz="2000" b="1" dirty="0" smtClean="0">
                <a:latin typeface="Times New Roman" panose="02020603050405020304" pitchFamily="18" charset="0"/>
                <a:cs typeface="Times New Roman" panose="02020603050405020304" pitchFamily="18" charset="0"/>
              </a:rPr>
              <a:t>avvocato ovvero </a:t>
            </a:r>
            <a:r>
              <a:rPr lang="it-IT" sz="2000" b="1" dirty="0">
                <a:latin typeface="Times New Roman" panose="02020603050405020304" pitchFamily="18" charset="0"/>
                <a:cs typeface="Times New Roman" panose="02020603050405020304" pitchFamily="18" charset="0"/>
              </a:rPr>
              <a:t>dalla </a:t>
            </a:r>
            <a:r>
              <a:rPr lang="it-IT" sz="2000" b="1" dirty="0" smtClean="0">
                <a:latin typeface="Times New Roman" panose="02020603050405020304" pitchFamily="18" charset="0"/>
                <a:cs typeface="Times New Roman" panose="02020603050405020304" pitchFamily="18" charset="0"/>
              </a:rPr>
              <a:t> data  </a:t>
            </a:r>
            <a:r>
              <a:rPr lang="it-IT" sz="2000" b="1" dirty="0">
                <a:latin typeface="Times New Roman" panose="02020603050405020304" pitchFamily="18" charset="0"/>
                <a:cs typeface="Times New Roman" panose="02020603050405020304" pitchFamily="18" charset="0"/>
              </a:rPr>
              <a:t>dell'atto  contenente  l'accordo  di </a:t>
            </a:r>
            <a:r>
              <a:rPr lang="it-IT" sz="2000" b="1" dirty="0" smtClean="0">
                <a:latin typeface="Times New Roman" panose="02020603050405020304" pitchFamily="18" charset="0"/>
                <a:cs typeface="Times New Roman" panose="02020603050405020304" pitchFamily="18" charset="0"/>
              </a:rPr>
              <a:t> separazione concluso </a:t>
            </a:r>
            <a:r>
              <a:rPr lang="it-IT" sz="2000" b="1" dirty="0">
                <a:latin typeface="Times New Roman" panose="02020603050405020304" pitchFamily="18" charset="0"/>
                <a:cs typeface="Times New Roman" panose="02020603050405020304" pitchFamily="18" charset="0"/>
              </a:rPr>
              <a:t>innanzi </a:t>
            </a:r>
            <a:r>
              <a:rPr lang="it-IT" sz="2000" b="1" dirty="0" smtClean="0">
                <a:latin typeface="Times New Roman" panose="02020603050405020304" pitchFamily="18" charset="0"/>
                <a:cs typeface="Times New Roman" panose="02020603050405020304" pitchFamily="18" charset="0"/>
              </a:rPr>
              <a:t>all'ufficiale dello </a:t>
            </a:r>
            <a:r>
              <a:rPr lang="it-IT" sz="2000" b="1" dirty="0">
                <a:latin typeface="Times New Roman" panose="02020603050405020304" pitchFamily="18" charset="0"/>
                <a:cs typeface="Times New Roman" panose="02020603050405020304" pitchFamily="18" charset="0"/>
              </a:rPr>
              <a:t>stato civile. </a:t>
            </a:r>
            <a:endParaRPr lang="it-IT" b="1" dirty="0"/>
          </a:p>
        </p:txBody>
      </p:sp>
      <p:sp>
        <p:nvSpPr>
          <p:cNvPr id="8" name="Segnaposto contenuto 2"/>
          <p:cNvSpPr txBox="1">
            <a:spLocks/>
          </p:cNvSpPr>
          <p:nvPr/>
        </p:nvSpPr>
        <p:spPr bwMode="auto">
          <a:xfrm>
            <a:off x="139700" y="268288"/>
            <a:ext cx="8785225" cy="6583362"/>
          </a:xfrm>
          <a:prstGeom prst="rect">
            <a:avLst/>
          </a:prstGeom>
          <a:extLst>
            <a:ext uri="{AF507438-7753-43E0-B8FC-AC1667EBCBE1}"/>
          </a:extLst>
        </p:spPr>
        <p:style>
          <a:lnRef idx="2">
            <a:schemeClr val="accent6"/>
          </a:lnRef>
          <a:fillRef idx="1">
            <a:schemeClr val="lt1"/>
          </a:fillRef>
          <a:effectRef idx="0">
            <a:schemeClr val="accent6"/>
          </a:effectRef>
          <a:fontRef idx="minor">
            <a:schemeClr val="dk1"/>
          </a:fontRef>
        </p:style>
        <p:txBody>
          <a:bodyPr/>
          <a:lstStyle>
            <a:lvl1pPr marL="342900" indent="-342900" algn="l" rtl="0" fontAlgn="base">
              <a:spcBef>
                <a:spcPct val="20000"/>
              </a:spcBef>
              <a:spcAft>
                <a:spcPct val="0"/>
              </a:spcAft>
              <a:buChar char="•"/>
              <a:defRPr sz="3200" kern="1200">
                <a:solidFill>
                  <a:schemeClr val="dk1"/>
                </a:solidFill>
                <a:latin typeface="+mn-lt"/>
                <a:ea typeface="+mn-ea"/>
                <a:cs typeface="+mn-cs"/>
              </a:defRPr>
            </a:lvl1pPr>
            <a:lvl2pPr marL="742950" indent="-285750" algn="l" rtl="0" fontAlgn="base">
              <a:spcBef>
                <a:spcPct val="20000"/>
              </a:spcBef>
              <a:spcAft>
                <a:spcPct val="0"/>
              </a:spcAft>
              <a:buChar char="–"/>
              <a:defRPr sz="2800" kern="1200">
                <a:solidFill>
                  <a:schemeClr val="dk1"/>
                </a:solidFill>
                <a:latin typeface="+mn-lt"/>
                <a:ea typeface="+mn-ea"/>
                <a:cs typeface="+mn-cs"/>
              </a:defRPr>
            </a:lvl2pPr>
            <a:lvl3pPr marL="1143000" indent="-228600" algn="l" rtl="0" fontAlgn="base">
              <a:spcBef>
                <a:spcPct val="20000"/>
              </a:spcBef>
              <a:spcAft>
                <a:spcPct val="0"/>
              </a:spcAft>
              <a:buChar char="•"/>
              <a:defRPr sz="2400" kern="1200">
                <a:solidFill>
                  <a:schemeClr val="dk1"/>
                </a:solidFill>
                <a:latin typeface="+mn-lt"/>
                <a:ea typeface="+mn-ea"/>
                <a:cs typeface="+mn-cs"/>
              </a:defRPr>
            </a:lvl3pPr>
            <a:lvl4pPr marL="1600200" indent="-228600" algn="l" rtl="0" fontAlgn="base">
              <a:spcBef>
                <a:spcPct val="20000"/>
              </a:spcBef>
              <a:spcAft>
                <a:spcPct val="0"/>
              </a:spcAft>
              <a:buChar char="–"/>
              <a:defRPr sz="2000" kern="1200">
                <a:solidFill>
                  <a:schemeClr val="dk1"/>
                </a:solidFill>
                <a:latin typeface="+mn-lt"/>
                <a:ea typeface="+mn-ea"/>
                <a:cs typeface="+mn-cs"/>
              </a:defRPr>
            </a:lvl4pPr>
            <a:lvl5pPr marL="2057400" indent="-228600" algn="l" rtl="0" fontAlgn="base">
              <a:spcBef>
                <a:spcPct val="20000"/>
              </a:spcBef>
              <a:spcAft>
                <a:spcPct val="0"/>
              </a:spcAft>
              <a:buChar char="»"/>
              <a:defRPr sz="20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Tx/>
              <a:buNone/>
              <a:defRPr/>
            </a:pPr>
            <a:r>
              <a:rPr lang="it-IT" sz="2000" b="1" dirty="0" smtClean="0">
                <a:latin typeface="Times New Roman" panose="02020603050405020304" pitchFamily="18" charset="0"/>
                <a:cs typeface="Times New Roman" panose="02020603050405020304" pitchFamily="18" charset="0"/>
              </a:rPr>
              <a:t>Art. 3, n. 2, lett. b, capoverso II</a:t>
            </a:r>
          </a:p>
          <a:p>
            <a:pPr marL="0" indent="0" algn="ctr">
              <a:buFontTx/>
              <a:buNone/>
              <a:defRPr/>
            </a:pPr>
            <a:r>
              <a:rPr lang="it-IT" sz="2000" b="1" dirty="0" smtClean="0">
                <a:latin typeface="Times New Roman" panose="02020603050405020304" pitchFamily="18" charset="0"/>
                <a:cs typeface="Times New Roman" panose="02020603050405020304" pitchFamily="18" charset="0"/>
              </a:rPr>
              <a:t>SOMMANDO TUTTE LE MODIFICHE</a:t>
            </a:r>
          </a:p>
          <a:p>
            <a:pPr marL="182563" indent="0">
              <a:buFontTx/>
              <a:buNone/>
              <a:defRPr/>
            </a:pPr>
            <a:r>
              <a:rPr lang="it-IT" sz="2400" dirty="0" smtClean="0">
                <a:latin typeface="Times New Roman" panose="02020603050405020304" pitchFamily="18" charset="0"/>
                <a:cs typeface="Times New Roman" panose="02020603050405020304" pitchFamily="18" charset="0"/>
              </a:rPr>
              <a:t>In tutti i predetti casi, per la proposizione della domanda di scioglimento o di cessazione degli effetti civili del matrimonio, le separazioni devono essersi protratte ininterrottamente </a:t>
            </a:r>
            <a:r>
              <a:rPr lang="it-IT" sz="2400" b="1" u="sng" dirty="0" smtClean="0">
                <a:solidFill>
                  <a:srgbClr val="FF0000"/>
                </a:solidFill>
                <a:latin typeface="Times New Roman" panose="02020603050405020304" pitchFamily="18" charset="0"/>
                <a:cs typeface="Times New Roman" panose="02020603050405020304" pitchFamily="18" charset="0"/>
              </a:rPr>
              <a:t>da </a:t>
            </a:r>
            <a:r>
              <a:rPr lang="it-IT" sz="2400" b="1" u="sng" dirty="0">
                <a:solidFill>
                  <a:srgbClr val="FF0000"/>
                </a:solidFill>
                <a:latin typeface="Times New Roman" panose="02020603050405020304" pitchFamily="18" charset="0"/>
                <a:cs typeface="Times New Roman" panose="02020603050405020304" pitchFamily="18" charset="0"/>
              </a:rPr>
              <a:t>almeno dodici mesi dall’avvenuta comparizione dei coniugi innanzi al presidente del tribunale nella procedura di separazione personale e da sei mesi nel caso di separazione consensuale, </a:t>
            </a:r>
            <a:r>
              <a:rPr lang="it-IT" sz="2400" dirty="0">
                <a:solidFill>
                  <a:schemeClr val="tx1"/>
                </a:solidFill>
                <a:latin typeface="Times New Roman" panose="02020603050405020304" pitchFamily="18" charset="0"/>
                <a:cs typeface="Times New Roman" panose="02020603050405020304" pitchFamily="18" charset="0"/>
              </a:rPr>
              <a:t>anche quando il giudizio contenzioso si sia trasformato in consensuale </a:t>
            </a:r>
            <a:r>
              <a:rPr lang="it-IT" sz="2400" b="1" dirty="0">
                <a:solidFill>
                  <a:schemeClr val="tx1"/>
                </a:solidFill>
                <a:latin typeface="Times New Roman" panose="02020603050405020304" pitchFamily="18" charset="0"/>
                <a:cs typeface="Times New Roman" panose="02020603050405020304" pitchFamily="18" charset="0"/>
              </a:rPr>
              <a:t>ovvero dalla data certificata nell'accordo di separazione raggiunto a seguito di convenzione  di  negoziazione  assistita  da  un  avvocato ovvero dalla  data  dell'atto  contenente  l'accordo  di  separazione concluso innanzi all'ufficiale dello stato civile</a:t>
            </a:r>
            <a:r>
              <a:rPr lang="it-IT" sz="2400" dirty="0" smtClean="0">
                <a:latin typeface="Times New Roman" panose="02020603050405020304" pitchFamily="18" charset="0"/>
                <a:cs typeface="Times New Roman" panose="02020603050405020304" pitchFamily="18" charset="0"/>
              </a:rPr>
              <a:t>. </a:t>
            </a:r>
            <a:endParaRPr lang="it-IT" sz="3600" dirty="0"/>
          </a:p>
        </p:txBody>
      </p:sp>
      <p:pic>
        <p:nvPicPr>
          <p:cNvPr id="9" name="Immagine 8"/>
          <p:cNvPicPr>
            <a:picLocks noChangeAspect="1"/>
          </p:cNvPicPr>
          <p:nvPr/>
        </p:nvPicPr>
        <p:blipFill>
          <a:blip r:embed="rId3"/>
          <a:srcRect/>
          <a:stretch>
            <a:fillRect/>
          </a:stretch>
        </p:blipFill>
        <p:spPr bwMode="auto">
          <a:xfrm>
            <a:off x="5148263" y="5267325"/>
            <a:ext cx="2338387" cy="1589088"/>
          </a:xfrm>
          <a:prstGeom prst="rect">
            <a:avLst/>
          </a:prstGeom>
          <a:noFill/>
          <a:ln w="9525">
            <a:noFill/>
            <a:miter lim="800000"/>
            <a:headEnd/>
            <a:tailEnd/>
          </a:ln>
        </p:spPr>
      </p:pic>
      <p:sp>
        <p:nvSpPr>
          <p:cNvPr id="10" name="Ovale 9"/>
          <p:cNvSpPr/>
          <p:nvPr/>
        </p:nvSpPr>
        <p:spPr>
          <a:xfrm>
            <a:off x="827088" y="1123950"/>
            <a:ext cx="5761037" cy="41386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800" b="1" dirty="0">
                <a:solidFill>
                  <a:schemeClr val="tx1"/>
                </a:solidFill>
                <a:latin typeface="Times New Roman" panose="02020603050405020304" pitchFamily="18" charset="0"/>
                <a:cs typeface="Times New Roman" panose="02020603050405020304" pitchFamily="18" charset="0"/>
              </a:rPr>
              <a:t>Salta, da un punto di vista logico-discorsivo, il collegamento con le NEGOZAZIONI e gli ACCORDI semplificati: cioè, per loro è 1 anno o 6 mesi il termine?</a:t>
            </a:r>
            <a:endParaRPr lang="it-IT"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dissolve/>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 calcmode="lin" valueType="num">
                                      <p:cBhvr>
                                        <p:cTn id="17" dur="1000" fill="hold"/>
                                        <p:tgtEl>
                                          <p:spTgt spid="3">
                                            <p:bg/>
                                          </p:spTgt>
                                        </p:tgtEl>
                                        <p:attrNameLst>
                                          <p:attrName>ppt_w</p:attrName>
                                        </p:attrNameLst>
                                      </p:cBhvr>
                                      <p:tavLst>
                                        <p:tav tm="0">
                                          <p:val>
                                            <p:fltVal val="0"/>
                                          </p:val>
                                        </p:tav>
                                        <p:tav tm="100000">
                                          <p:val>
                                            <p:strVal val="#ppt_w"/>
                                          </p:val>
                                        </p:tav>
                                      </p:tavLst>
                                    </p:anim>
                                    <p:anim calcmode="lin" valueType="num">
                                      <p:cBhvr>
                                        <p:cTn id="18" dur="1000" fill="hold"/>
                                        <p:tgtEl>
                                          <p:spTgt spid="3">
                                            <p:bg/>
                                          </p:spTgt>
                                        </p:tgtEl>
                                        <p:attrNameLst>
                                          <p:attrName>ppt_h</p:attrName>
                                        </p:attrNameLst>
                                      </p:cBhvr>
                                      <p:tavLst>
                                        <p:tav tm="0">
                                          <p:val>
                                            <p:fltVal val="0"/>
                                          </p:val>
                                        </p:tav>
                                        <p:tav tm="100000">
                                          <p:val>
                                            <p:strVal val="#ppt_h"/>
                                          </p:val>
                                        </p:tav>
                                      </p:tavLst>
                                    </p:anim>
                                    <p:anim calcmode="lin" valueType="num">
                                      <p:cBhvr>
                                        <p:cTn id="19" dur="1000" fill="hold"/>
                                        <p:tgtEl>
                                          <p:spTgt spid="3">
                                            <p:bg/>
                                          </p:spTgt>
                                        </p:tgtEl>
                                        <p:attrNameLst>
                                          <p:attrName>style.rotation</p:attrName>
                                        </p:attrNameLst>
                                      </p:cBhvr>
                                      <p:tavLst>
                                        <p:tav tm="0">
                                          <p:val>
                                            <p:fltVal val="90"/>
                                          </p:val>
                                        </p:tav>
                                        <p:tav tm="100000">
                                          <p:val>
                                            <p:fltVal val="0"/>
                                          </p:val>
                                        </p:tav>
                                      </p:tavLst>
                                    </p:anim>
                                    <p:animEffect transition="in" filter="fade">
                                      <p:cBhvr>
                                        <p:cTn id="20" dur="1000"/>
                                        <p:tgtEl>
                                          <p:spTgt spid="3">
                                            <p:bg/>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xit" presetSubtype="10" fill="hold" grpId="1" nodeType="clickEffect">
                                  <p:stCondLst>
                                    <p:cond delay="0"/>
                                  </p:stCondLst>
                                  <p:childTnLst>
                                    <p:animEffect transition="out" filter="randombar(horizontal)">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4" presetClass="exit" presetSubtype="10" fill="hold" grpId="1" nodeType="clickEffect">
                                  <p:stCondLst>
                                    <p:cond delay="0"/>
                                  </p:stCondLst>
                                  <p:childTnLst>
                                    <p:animEffect transition="out" filter="randombar(horizontal)">
                                      <p:cBhvr>
                                        <p:cTn id="45" dur="500"/>
                                        <p:tgtEl>
                                          <p:spTgt spid="2"/>
                                        </p:tgtEl>
                                      </p:cBhvr>
                                    </p:animEffect>
                                    <p:set>
                                      <p:cBhvr>
                                        <p:cTn id="46" dur="1" fill="hold">
                                          <p:stCondLst>
                                            <p:cond delay="499"/>
                                          </p:stCondLst>
                                        </p:cTn>
                                        <p:tgtEl>
                                          <p:spTgt spid="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randombar(horizontal)">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26" presetClass="emph" presetSubtype="0" fill="hold" nodeType="clickEffect">
                                  <p:stCondLst>
                                    <p:cond delay="0"/>
                                  </p:stCondLst>
                                  <p:childTnLst>
                                    <p:animEffect transition="out" filter="fade">
                                      <p:cBhvr>
                                        <p:cTn id="55" dur="500" tmFilter="0, 0; .2, .5; .8, .5; 1, 0"/>
                                        <p:tgtEl>
                                          <p:spTgt spid="3">
                                            <p:txEl>
                                              <p:pRg st="1" end="1"/>
                                            </p:txEl>
                                          </p:spTgt>
                                        </p:tgtEl>
                                      </p:cBhvr>
                                    </p:animEffect>
                                    <p:animScale>
                                      <p:cBhvr>
                                        <p:cTn id="56" dur="250" autoRev="1" fill="hold"/>
                                        <p:tgtEl>
                                          <p:spTgt spid="3">
                                            <p:txEl>
                                              <p:pRg st="1" end="1"/>
                                            </p:txEl>
                                          </p:spTgt>
                                        </p:tgtEl>
                                      </p:cBhvr>
                                      <p:by x="105000" y="105000"/>
                                    </p:animScale>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6">
                                            <p:bg/>
                                          </p:spTgt>
                                        </p:tgtEl>
                                        <p:attrNameLst>
                                          <p:attrName>style.visibility</p:attrName>
                                        </p:attrNameLst>
                                      </p:cBhvr>
                                      <p:to>
                                        <p:strVal val="visible"/>
                                      </p:to>
                                    </p:set>
                                    <p:anim calcmode="lin" valueType="num">
                                      <p:cBhvr>
                                        <p:cTn id="61" dur="1000" fill="hold"/>
                                        <p:tgtEl>
                                          <p:spTgt spid="6">
                                            <p:bg/>
                                          </p:spTgt>
                                        </p:tgtEl>
                                        <p:attrNameLst>
                                          <p:attrName>ppt_w</p:attrName>
                                        </p:attrNameLst>
                                      </p:cBhvr>
                                      <p:tavLst>
                                        <p:tav tm="0">
                                          <p:val>
                                            <p:fltVal val="0"/>
                                          </p:val>
                                        </p:tav>
                                        <p:tav tm="100000">
                                          <p:val>
                                            <p:strVal val="#ppt_w"/>
                                          </p:val>
                                        </p:tav>
                                      </p:tavLst>
                                    </p:anim>
                                    <p:anim calcmode="lin" valueType="num">
                                      <p:cBhvr>
                                        <p:cTn id="62" dur="1000" fill="hold"/>
                                        <p:tgtEl>
                                          <p:spTgt spid="6">
                                            <p:bg/>
                                          </p:spTgt>
                                        </p:tgtEl>
                                        <p:attrNameLst>
                                          <p:attrName>ppt_h</p:attrName>
                                        </p:attrNameLst>
                                      </p:cBhvr>
                                      <p:tavLst>
                                        <p:tav tm="0">
                                          <p:val>
                                            <p:fltVal val="0"/>
                                          </p:val>
                                        </p:tav>
                                        <p:tav tm="100000">
                                          <p:val>
                                            <p:strVal val="#ppt_h"/>
                                          </p:val>
                                        </p:tav>
                                      </p:tavLst>
                                    </p:anim>
                                    <p:anim calcmode="lin" valueType="num">
                                      <p:cBhvr>
                                        <p:cTn id="63" dur="1000" fill="hold"/>
                                        <p:tgtEl>
                                          <p:spTgt spid="6">
                                            <p:bg/>
                                          </p:spTgt>
                                        </p:tgtEl>
                                        <p:attrNameLst>
                                          <p:attrName>style.rotation</p:attrName>
                                        </p:attrNameLst>
                                      </p:cBhvr>
                                      <p:tavLst>
                                        <p:tav tm="0">
                                          <p:val>
                                            <p:fltVal val="90"/>
                                          </p:val>
                                        </p:tav>
                                        <p:tav tm="100000">
                                          <p:val>
                                            <p:fltVal val="0"/>
                                          </p:val>
                                        </p:tav>
                                      </p:tavLst>
                                    </p:anim>
                                    <p:animEffect transition="in" filter="fade">
                                      <p:cBhvr>
                                        <p:cTn id="64" dur="1000"/>
                                        <p:tgtEl>
                                          <p:spTgt spid="6">
                                            <p:bg/>
                                          </p:spTgt>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6">
                                            <p:txEl>
                                              <p:pRg st="0" end="0"/>
                                            </p:txEl>
                                          </p:spTgt>
                                        </p:tgtEl>
                                        <p:attrNameLst>
                                          <p:attrName>style.visibility</p:attrName>
                                        </p:attrNameLst>
                                      </p:cBhvr>
                                      <p:to>
                                        <p:strVal val="visible"/>
                                      </p:to>
                                    </p:set>
                                    <p:anim calcmode="lin" valueType="num">
                                      <p:cBhvr>
                                        <p:cTn id="69"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70"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71"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72" dur="1000"/>
                                        <p:tgtEl>
                                          <p:spTgt spid="6">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6">
                                            <p:txEl>
                                              <p:pRg st="1" end="1"/>
                                            </p:txEl>
                                          </p:spTgt>
                                        </p:tgtEl>
                                        <p:attrNameLst>
                                          <p:attrName>style.visibility</p:attrName>
                                        </p:attrNameLst>
                                      </p:cBhvr>
                                      <p:to>
                                        <p:strVal val="visible"/>
                                      </p:to>
                                    </p:set>
                                    <p:anim calcmode="lin" valueType="num">
                                      <p:cBhvr>
                                        <p:cTn id="77"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78"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79"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80" dur="1000"/>
                                        <p:tgtEl>
                                          <p:spTgt spid="6">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6" presetClass="emph" presetSubtype="0" fill="hold" nodeType="clickEffect">
                                  <p:stCondLst>
                                    <p:cond delay="0"/>
                                  </p:stCondLst>
                                  <p:childTnLst>
                                    <p:animEffect transition="out" filter="fade">
                                      <p:cBhvr>
                                        <p:cTn id="84" dur="500" tmFilter="0, 0; .2, .5; .8, .5; 1, 0"/>
                                        <p:tgtEl>
                                          <p:spTgt spid="6">
                                            <p:txEl>
                                              <p:pRg st="1" end="1"/>
                                            </p:txEl>
                                          </p:spTgt>
                                        </p:tgtEl>
                                      </p:cBhvr>
                                    </p:animEffect>
                                    <p:animScale>
                                      <p:cBhvr>
                                        <p:cTn id="85" dur="250" autoRev="1" fill="hold"/>
                                        <p:tgtEl>
                                          <p:spTgt spid="6">
                                            <p:txEl>
                                              <p:pRg st="1" end="1"/>
                                            </p:txEl>
                                          </p:spTgt>
                                        </p:tgtEl>
                                      </p:cBhvr>
                                      <p:by x="105000" y="105000"/>
                                    </p:animScale>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grpId="0" nodeType="clickEffect">
                                  <p:stCondLst>
                                    <p:cond delay="0"/>
                                  </p:stCondLst>
                                  <p:childTnLst>
                                    <p:set>
                                      <p:cBhvr>
                                        <p:cTn id="89" dur="1" fill="hold">
                                          <p:stCondLst>
                                            <p:cond delay="0"/>
                                          </p:stCondLst>
                                        </p:cTn>
                                        <p:tgtEl>
                                          <p:spTgt spid="7">
                                            <p:bg/>
                                          </p:spTgt>
                                        </p:tgtEl>
                                        <p:attrNameLst>
                                          <p:attrName>style.visibility</p:attrName>
                                        </p:attrNameLst>
                                      </p:cBhvr>
                                      <p:to>
                                        <p:strVal val="visible"/>
                                      </p:to>
                                    </p:set>
                                    <p:anim calcmode="lin" valueType="num">
                                      <p:cBhvr>
                                        <p:cTn id="90" dur="1000" fill="hold"/>
                                        <p:tgtEl>
                                          <p:spTgt spid="7">
                                            <p:bg/>
                                          </p:spTgt>
                                        </p:tgtEl>
                                        <p:attrNameLst>
                                          <p:attrName>ppt_w</p:attrName>
                                        </p:attrNameLst>
                                      </p:cBhvr>
                                      <p:tavLst>
                                        <p:tav tm="0">
                                          <p:val>
                                            <p:fltVal val="0"/>
                                          </p:val>
                                        </p:tav>
                                        <p:tav tm="100000">
                                          <p:val>
                                            <p:strVal val="#ppt_w"/>
                                          </p:val>
                                        </p:tav>
                                      </p:tavLst>
                                    </p:anim>
                                    <p:anim calcmode="lin" valueType="num">
                                      <p:cBhvr>
                                        <p:cTn id="91" dur="1000" fill="hold"/>
                                        <p:tgtEl>
                                          <p:spTgt spid="7">
                                            <p:bg/>
                                          </p:spTgt>
                                        </p:tgtEl>
                                        <p:attrNameLst>
                                          <p:attrName>ppt_h</p:attrName>
                                        </p:attrNameLst>
                                      </p:cBhvr>
                                      <p:tavLst>
                                        <p:tav tm="0">
                                          <p:val>
                                            <p:fltVal val="0"/>
                                          </p:val>
                                        </p:tav>
                                        <p:tav tm="100000">
                                          <p:val>
                                            <p:strVal val="#ppt_h"/>
                                          </p:val>
                                        </p:tav>
                                      </p:tavLst>
                                    </p:anim>
                                    <p:anim calcmode="lin" valueType="num">
                                      <p:cBhvr>
                                        <p:cTn id="92" dur="1000" fill="hold"/>
                                        <p:tgtEl>
                                          <p:spTgt spid="7">
                                            <p:bg/>
                                          </p:spTgt>
                                        </p:tgtEl>
                                        <p:attrNameLst>
                                          <p:attrName>style.rotation</p:attrName>
                                        </p:attrNameLst>
                                      </p:cBhvr>
                                      <p:tavLst>
                                        <p:tav tm="0">
                                          <p:val>
                                            <p:fltVal val="90"/>
                                          </p:val>
                                        </p:tav>
                                        <p:tav tm="100000">
                                          <p:val>
                                            <p:fltVal val="0"/>
                                          </p:val>
                                        </p:tav>
                                      </p:tavLst>
                                    </p:anim>
                                    <p:animEffect transition="in" filter="fade">
                                      <p:cBhvr>
                                        <p:cTn id="93" dur="1000"/>
                                        <p:tgtEl>
                                          <p:spTgt spid="7">
                                            <p:bg/>
                                          </p:spTgt>
                                        </p:tgtEl>
                                      </p:cBhvr>
                                    </p:animEffect>
                                  </p:childTnLst>
                                </p:cTn>
                              </p:par>
                            </p:childTnLst>
                          </p:cTn>
                        </p:par>
                      </p:childTnLst>
                    </p:cTn>
                  </p:par>
                  <p:par>
                    <p:cTn id="94" fill="hold">
                      <p:stCondLst>
                        <p:cond delay="indefinite"/>
                      </p:stCondLst>
                      <p:childTnLst>
                        <p:par>
                          <p:cTn id="95" fill="hold">
                            <p:stCondLst>
                              <p:cond delay="0"/>
                            </p:stCondLst>
                            <p:childTnLst>
                              <p:par>
                                <p:cTn id="96" presetID="31" presetClass="entr" presetSubtype="0" fill="hold" grpId="0" nodeType="clickEffect">
                                  <p:stCondLst>
                                    <p:cond delay="0"/>
                                  </p:stCondLst>
                                  <p:childTnLst>
                                    <p:set>
                                      <p:cBhvr>
                                        <p:cTn id="97" dur="1" fill="hold">
                                          <p:stCondLst>
                                            <p:cond delay="0"/>
                                          </p:stCondLst>
                                        </p:cTn>
                                        <p:tgtEl>
                                          <p:spTgt spid="7">
                                            <p:txEl>
                                              <p:pRg st="0" end="0"/>
                                            </p:txEl>
                                          </p:spTgt>
                                        </p:tgtEl>
                                        <p:attrNameLst>
                                          <p:attrName>style.visibility</p:attrName>
                                        </p:attrNameLst>
                                      </p:cBhvr>
                                      <p:to>
                                        <p:strVal val="visible"/>
                                      </p:to>
                                    </p:set>
                                    <p:anim calcmode="lin" valueType="num">
                                      <p:cBhvr>
                                        <p:cTn id="98"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99"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00"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1" dur="1000"/>
                                        <p:tgtEl>
                                          <p:spTgt spid="7">
                                            <p:txEl>
                                              <p:pRg st="0" end="0"/>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31" presetClass="entr" presetSubtype="0" fill="hold" grpId="0" nodeType="clickEffect">
                                  <p:stCondLst>
                                    <p:cond delay="0"/>
                                  </p:stCondLst>
                                  <p:childTnLst>
                                    <p:set>
                                      <p:cBhvr>
                                        <p:cTn id="105" dur="1" fill="hold">
                                          <p:stCondLst>
                                            <p:cond delay="0"/>
                                          </p:stCondLst>
                                        </p:cTn>
                                        <p:tgtEl>
                                          <p:spTgt spid="7">
                                            <p:txEl>
                                              <p:pRg st="1" end="1"/>
                                            </p:txEl>
                                          </p:spTgt>
                                        </p:tgtEl>
                                        <p:attrNameLst>
                                          <p:attrName>style.visibility</p:attrName>
                                        </p:attrNameLst>
                                      </p:cBhvr>
                                      <p:to>
                                        <p:strVal val="visible"/>
                                      </p:to>
                                    </p:set>
                                    <p:anim calcmode="lin" valueType="num">
                                      <p:cBhvr>
                                        <p:cTn id="106"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07"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08"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09" dur="1000"/>
                                        <p:tgtEl>
                                          <p:spTgt spid="7">
                                            <p:txEl>
                                              <p:pRg st="1" end="1"/>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31" presetClass="entr" presetSubtype="0" fill="hold" grpId="0" nodeType="clickEffect">
                                  <p:stCondLst>
                                    <p:cond delay="0"/>
                                  </p:stCondLst>
                                  <p:childTnLst>
                                    <p:set>
                                      <p:cBhvr>
                                        <p:cTn id="113" dur="1" fill="hold">
                                          <p:stCondLst>
                                            <p:cond delay="0"/>
                                          </p:stCondLst>
                                        </p:cTn>
                                        <p:tgtEl>
                                          <p:spTgt spid="7">
                                            <p:txEl>
                                              <p:pRg st="2" end="2"/>
                                            </p:txEl>
                                          </p:spTgt>
                                        </p:tgtEl>
                                        <p:attrNameLst>
                                          <p:attrName>style.visibility</p:attrName>
                                        </p:attrNameLst>
                                      </p:cBhvr>
                                      <p:to>
                                        <p:strVal val="visible"/>
                                      </p:to>
                                    </p:set>
                                    <p:anim calcmode="lin" valueType="num">
                                      <p:cBhvr>
                                        <p:cTn id="114"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15"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116"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117" dur="1000"/>
                                        <p:tgtEl>
                                          <p:spTgt spid="7">
                                            <p:txEl>
                                              <p:pRg st="2" end="2"/>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6" presetClass="emph" presetSubtype="0" fill="hold" nodeType="clickEffect">
                                  <p:stCondLst>
                                    <p:cond delay="0"/>
                                  </p:stCondLst>
                                  <p:childTnLst>
                                    <p:animEffect transition="out" filter="fade">
                                      <p:cBhvr>
                                        <p:cTn id="121" dur="500" tmFilter="0, 0; .2, .5; .8, .5; 1, 0"/>
                                        <p:tgtEl>
                                          <p:spTgt spid="7">
                                            <p:txEl>
                                              <p:pRg st="2" end="2"/>
                                            </p:txEl>
                                          </p:spTgt>
                                        </p:tgtEl>
                                      </p:cBhvr>
                                    </p:animEffect>
                                    <p:animScale>
                                      <p:cBhvr>
                                        <p:cTn id="122" dur="250" autoRev="1" fill="hold"/>
                                        <p:tgtEl>
                                          <p:spTgt spid="7">
                                            <p:txEl>
                                              <p:pRg st="2" end="2"/>
                                            </p:txEl>
                                          </p:spTgt>
                                        </p:tgtEl>
                                      </p:cBhvr>
                                      <p:by x="105000" y="105000"/>
                                    </p:animScale>
                                  </p:childTnLst>
                                </p:cTn>
                              </p:par>
                            </p:childTnLst>
                          </p:cTn>
                        </p:par>
                      </p:childTnLst>
                    </p:cTn>
                  </p:par>
                  <p:par>
                    <p:cTn id="123" fill="hold">
                      <p:stCondLst>
                        <p:cond delay="indefinite"/>
                      </p:stCondLst>
                      <p:childTnLst>
                        <p:par>
                          <p:cTn id="124" fill="hold">
                            <p:stCondLst>
                              <p:cond delay="0"/>
                            </p:stCondLst>
                            <p:childTnLst>
                              <p:par>
                                <p:cTn id="125" presetID="31" presetClass="entr" presetSubtype="0" fill="hold" grpId="0" nodeType="clickEffect">
                                  <p:stCondLst>
                                    <p:cond delay="0"/>
                                  </p:stCondLst>
                                  <p:childTnLst>
                                    <p:set>
                                      <p:cBhvr>
                                        <p:cTn id="126" dur="1" fill="hold">
                                          <p:stCondLst>
                                            <p:cond delay="0"/>
                                          </p:stCondLst>
                                        </p:cTn>
                                        <p:tgtEl>
                                          <p:spTgt spid="8">
                                            <p:bg/>
                                          </p:spTgt>
                                        </p:tgtEl>
                                        <p:attrNameLst>
                                          <p:attrName>style.visibility</p:attrName>
                                        </p:attrNameLst>
                                      </p:cBhvr>
                                      <p:to>
                                        <p:strVal val="visible"/>
                                      </p:to>
                                    </p:set>
                                    <p:anim calcmode="lin" valueType="num">
                                      <p:cBhvr>
                                        <p:cTn id="127" dur="1000" fill="hold"/>
                                        <p:tgtEl>
                                          <p:spTgt spid="8">
                                            <p:bg/>
                                          </p:spTgt>
                                        </p:tgtEl>
                                        <p:attrNameLst>
                                          <p:attrName>ppt_w</p:attrName>
                                        </p:attrNameLst>
                                      </p:cBhvr>
                                      <p:tavLst>
                                        <p:tav tm="0">
                                          <p:val>
                                            <p:fltVal val="0"/>
                                          </p:val>
                                        </p:tav>
                                        <p:tav tm="100000">
                                          <p:val>
                                            <p:strVal val="#ppt_w"/>
                                          </p:val>
                                        </p:tav>
                                      </p:tavLst>
                                    </p:anim>
                                    <p:anim calcmode="lin" valueType="num">
                                      <p:cBhvr>
                                        <p:cTn id="128" dur="1000" fill="hold"/>
                                        <p:tgtEl>
                                          <p:spTgt spid="8">
                                            <p:bg/>
                                          </p:spTgt>
                                        </p:tgtEl>
                                        <p:attrNameLst>
                                          <p:attrName>ppt_h</p:attrName>
                                        </p:attrNameLst>
                                      </p:cBhvr>
                                      <p:tavLst>
                                        <p:tav tm="0">
                                          <p:val>
                                            <p:fltVal val="0"/>
                                          </p:val>
                                        </p:tav>
                                        <p:tav tm="100000">
                                          <p:val>
                                            <p:strVal val="#ppt_h"/>
                                          </p:val>
                                        </p:tav>
                                      </p:tavLst>
                                    </p:anim>
                                    <p:anim calcmode="lin" valueType="num">
                                      <p:cBhvr>
                                        <p:cTn id="129" dur="1000" fill="hold"/>
                                        <p:tgtEl>
                                          <p:spTgt spid="8">
                                            <p:bg/>
                                          </p:spTgt>
                                        </p:tgtEl>
                                        <p:attrNameLst>
                                          <p:attrName>style.rotation</p:attrName>
                                        </p:attrNameLst>
                                      </p:cBhvr>
                                      <p:tavLst>
                                        <p:tav tm="0">
                                          <p:val>
                                            <p:fltVal val="90"/>
                                          </p:val>
                                        </p:tav>
                                        <p:tav tm="100000">
                                          <p:val>
                                            <p:fltVal val="0"/>
                                          </p:val>
                                        </p:tav>
                                      </p:tavLst>
                                    </p:anim>
                                    <p:animEffect transition="in" filter="fade">
                                      <p:cBhvr>
                                        <p:cTn id="130" dur="1000"/>
                                        <p:tgtEl>
                                          <p:spTgt spid="8">
                                            <p:bg/>
                                          </p:spTgt>
                                        </p:tgtEl>
                                      </p:cBhvr>
                                    </p:animEffect>
                                  </p:childTnLst>
                                </p:cTn>
                              </p:par>
                            </p:childTnLst>
                          </p:cTn>
                        </p:par>
                      </p:childTnLst>
                    </p:cTn>
                  </p:par>
                  <p:par>
                    <p:cTn id="131" fill="hold">
                      <p:stCondLst>
                        <p:cond delay="indefinite"/>
                      </p:stCondLst>
                      <p:childTnLst>
                        <p:par>
                          <p:cTn id="132" fill="hold">
                            <p:stCondLst>
                              <p:cond delay="0"/>
                            </p:stCondLst>
                            <p:childTnLst>
                              <p:par>
                                <p:cTn id="133" presetID="31" presetClass="entr" presetSubtype="0" fill="hold" grpId="0" nodeType="clickEffect">
                                  <p:stCondLst>
                                    <p:cond delay="0"/>
                                  </p:stCondLst>
                                  <p:childTnLst>
                                    <p:set>
                                      <p:cBhvr>
                                        <p:cTn id="134" dur="1" fill="hold">
                                          <p:stCondLst>
                                            <p:cond delay="0"/>
                                          </p:stCondLst>
                                        </p:cTn>
                                        <p:tgtEl>
                                          <p:spTgt spid="8">
                                            <p:txEl>
                                              <p:pRg st="0" end="0"/>
                                            </p:txEl>
                                          </p:spTgt>
                                        </p:tgtEl>
                                        <p:attrNameLst>
                                          <p:attrName>style.visibility</p:attrName>
                                        </p:attrNameLst>
                                      </p:cBhvr>
                                      <p:to>
                                        <p:strVal val="visible"/>
                                      </p:to>
                                    </p:set>
                                    <p:anim calcmode="lin" valueType="num">
                                      <p:cBhvr>
                                        <p:cTn id="13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3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3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38" dur="1000"/>
                                        <p:tgtEl>
                                          <p:spTgt spid="8">
                                            <p:txEl>
                                              <p:pRg st="0" end="0"/>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31" presetClass="entr" presetSubtype="0" fill="hold" grpId="0" nodeType="clickEffect">
                                  <p:stCondLst>
                                    <p:cond delay="0"/>
                                  </p:stCondLst>
                                  <p:childTnLst>
                                    <p:set>
                                      <p:cBhvr>
                                        <p:cTn id="142" dur="1" fill="hold">
                                          <p:stCondLst>
                                            <p:cond delay="0"/>
                                          </p:stCondLst>
                                        </p:cTn>
                                        <p:tgtEl>
                                          <p:spTgt spid="8">
                                            <p:txEl>
                                              <p:pRg st="1" end="1"/>
                                            </p:txEl>
                                          </p:spTgt>
                                        </p:tgtEl>
                                        <p:attrNameLst>
                                          <p:attrName>style.visibility</p:attrName>
                                        </p:attrNameLst>
                                      </p:cBhvr>
                                      <p:to>
                                        <p:strVal val="visible"/>
                                      </p:to>
                                    </p:set>
                                    <p:anim calcmode="lin" valueType="num">
                                      <p:cBhvr>
                                        <p:cTn id="143"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44"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145"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146" dur="1000"/>
                                        <p:tgtEl>
                                          <p:spTgt spid="8">
                                            <p:txEl>
                                              <p:pRg st="1" end="1"/>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31" presetClass="entr" presetSubtype="0" fill="hold" grpId="0" nodeType="clickEffect">
                                  <p:stCondLst>
                                    <p:cond delay="0"/>
                                  </p:stCondLst>
                                  <p:childTnLst>
                                    <p:set>
                                      <p:cBhvr>
                                        <p:cTn id="150" dur="1" fill="hold">
                                          <p:stCondLst>
                                            <p:cond delay="0"/>
                                          </p:stCondLst>
                                        </p:cTn>
                                        <p:tgtEl>
                                          <p:spTgt spid="8">
                                            <p:txEl>
                                              <p:pRg st="2" end="2"/>
                                            </p:txEl>
                                          </p:spTgt>
                                        </p:tgtEl>
                                        <p:attrNameLst>
                                          <p:attrName>style.visibility</p:attrName>
                                        </p:attrNameLst>
                                      </p:cBhvr>
                                      <p:to>
                                        <p:strVal val="visible"/>
                                      </p:to>
                                    </p:set>
                                    <p:anim calcmode="lin" valueType="num">
                                      <p:cBhvr>
                                        <p:cTn id="151"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2"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153"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154" dur="1000"/>
                                        <p:tgtEl>
                                          <p:spTgt spid="8">
                                            <p:txEl>
                                              <p:pRg st="2" end="2"/>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26" presetClass="emph" presetSubtype="0" fill="hold" nodeType="clickEffect">
                                  <p:stCondLst>
                                    <p:cond delay="0"/>
                                  </p:stCondLst>
                                  <p:childTnLst>
                                    <p:animEffect transition="out" filter="fade">
                                      <p:cBhvr>
                                        <p:cTn id="158" dur="500" tmFilter="0, 0; .2, .5; .8, .5; 1, 0"/>
                                        <p:tgtEl>
                                          <p:spTgt spid="8">
                                            <p:txEl>
                                              <p:pRg st="2" end="2"/>
                                            </p:txEl>
                                          </p:spTgt>
                                        </p:tgtEl>
                                      </p:cBhvr>
                                    </p:animEffect>
                                    <p:animScale>
                                      <p:cBhvr>
                                        <p:cTn id="159" dur="250" autoRev="1" fill="hold"/>
                                        <p:tgtEl>
                                          <p:spTgt spid="8">
                                            <p:txEl>
                                              <p:pRg st="2" end="2"/>
                                            </p:txEl>
                                          </p:spTgt>
                                        </p:tgtEl>
                                      </p:cBhvr>
                                      <p:by x="105000" y="105000"/>
                                    </p:animScale>
                                  </p:childTnLst>
                                </p:cTn>
                              </p:par>
                            </p:childTnLst>
                          </p:cTn>
                        </p:par>
                      </p:childTnLst>
                    </p:cTn>
                  </p:par>
                  <p:par>
                    <p:cTn id="160" fill="hold">
                      <p:stCondLst>
                        <p:cond delay="indefinite"/>
                      </p:stCondLst>
                      <p:childTnLst>
                        <p:par>
                          <p:cTn id="161" fill="hold">
                            <p:stCondLst>
                              <p:cond delay="0"/>
                            </p:stCondLst>
                            <p:childTnLst>
                              <p:par>
                                <p:cTn id="162" presetID="14" presetClass="entr" presetSubtype="10" fill="hold" nodeType="clickEffect">
                                  <p:stCondLst>
                                    <p:cond delay="0"/>
                                  </p:stCondLst>
                                  <p:childTnLst>
                                    <p:set>
                                      <p:cBhvr>
                                        <p:cTn id="163" dur="1" fill="hold">
                                          <p:stCondLst>
                                            <p:cond delay="0"/>
                                          </p:stCondLst>
                                        </p:cTn>
                                        <p:tgtEl>
                                          <p:spTgt spid="9"/>
                                        </p:tgtEl>
                                        <p:attrNameLst>
                                          <p:attrName>style.visibility</p:attrName>
                                        </p:attrNameLst>
                                      </p:cBhvr>
                                      <p:to>
                                        <p:strVal val="visible"/>
                                      </p:to>
                                    </p:set>
                                    <p:animEffect transition="in" filter="randombar(horizontal)">
                                      <p:cBhvr>
                                        <p:cTn id="164" dur="500"/>
                                        <p:tgtEl>
                                          <p:spTgt spid="9"/>
                                        </p:tgtEl>
                                      </p:cBhvr>
                                    </p:animEffect>
                                  </p:childTnLst>
                                </p:cTn>
                              </p:par>
                            </p:childTnLst>
                          </p:cTn>
                        </p:par>
                      </p:childTnLst>
                    </p:cTn>
                  </p:par>
                  <p:par>
                    <p:cTn id="165" fill="hold">
                      <p:stCondLst>
                        <p:cond delay="indefinite"/>
                      </p:stCondLst>
                      <p:childTnLst>
                        <p:par>
                          <p:cTn id="166" fill="hold">
                            <p:stCondLst>
                              <p:cond delay="0"/>
                            </p:stCondLst>
                            <p:childTnLst>
                              <p:par>
                                <p:cTn id="167" presetID="42" presetClass="entr" presetSubtype="0" fill="hold" grpId="0" nodeType="clickEffect">
                                  <p:stCondLst>
                                    <p:cond delay="0"/>
                                  </p:stCondLst>
                                  <p:childTnLst>
                                    <p:set>
                                      <p:cBhvr>
                                        <p:cTn id="168" dur="1" fill="hold">
                                          <p:stCondLst>
                                            <p:cond delay="0"/>
                                          </p:stCondLst>
                                        </p:cTn>
                                        <p:tgtEl>
                                          <p:spTgt spid="10"/>
                                        </p:tgtEl>
                                        <p:attrNameLst>
                                          <p:attrName>style.visibility</p:attrName>
                                        </p:attrNameLst>
                                      </p:cBhvr>
                                      <p:to>
                                        <p:strVal val="visible"/>
                                      </p:to>
                                    </p:set>
                                    <p:animEffect transition="in" filter="fade">
                                      <p:cBhvr>
                                        <p:cTn id="169" dur="1000"/>
                                        <p:tgtEl>
                                          <p:spTgt spid="10"/>
                                        </p:tgtEl>
                                      </p:cBhvr>
                                    </p:animEffect>
                                    <p:anim calcmode="lin" valueType="num">
                                      <p:cBhvr>
                                        <p:cTn id="170" dur="1000" fill="hold"/>
                                        <p:tgtEl>
                                          <p:spTgt spid="10"/>
                                        </p:tgtEl>
                                        <p:attrNameLst>
                                          <p:attrName>ppt_x</p:attrName>
                                        </p:attrNameLst>
                                      </p:cBhvr>
                                      <p:tavLst>
                                        <p:tav tm="0">
                                          <p:val>
                                            <p:strVal val="#ppt_x"/>
                                          </p:val>
                                        </p:tav>
                                        <p:tav tm="100000">
                                          <p:val>
                                            <p:strVal val="#ppt_x"/>
                                          </p:val>
                                        </p:tav>
                                      </p:tavLst>
                                    </p:anim>
                                    <p:anim calcmode="lin" valueType="num">
                                      <p:cBhvr>
                                        <p:cTn id="17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3" grpId="0" build="p" animBg="1"/>
      <p:bldP spid="5" grpId="0" animBg="1"/>
      <p:bldP spid="6" grpId="0" build="p" animBg="1"/>
      <p:bldP spid="7" grpId="0" build="p" animBg="1"/>
      <p:bldP spid="8" grpId="0" build="p"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641475"/>
          </a:xfrm>
        </p:spPr>
        <p:txBody>
          <a:bodyPr/>
          <a:lstStyle/>
          <a:p>
            <a:pPr eaLnBrk="1" hangingPunct="1">
              <a:defRPr/>
            </a:pPr>
            <a:r>
              <a:rPr lang="it-IT" sz="3600" b="1" cap="small" dirty="0" smtClean="0"/>
              <a:t>Negoziazione Assistita e accordi davanti all’ufficiale di Stato Civile</a:t>
            </a:r>
            <a:r>
              <a:rPr lang="it-IT" sz="3600" dirty="0" smtClean="0"/>
              <a:t/>
            </a:r>
            <a:br>
              <a:rPr lang="it-IT" sz="3600" dirty="0" smtClean="0"/>
            </a:br>
            <a:endParaRPr lang="it-IT" sz="3600" dirty="0"/>
          </a:p>
        </p:txBody>
      </p:sp>
      <p:sp>
        <p:nvSpPr>
          <p:cNvPr id="3" name="Segnaposto contenuto 2"/>
          <p:cNvSpPr>
            <a:spLocks noGrp="1"/>
          </p:cNvSpPr>
          <p:nvPr>
            <p:ph idx="1"/>
          </p:nvPr>
        </p:nvSpPr>
        <p:spPr>
          <a:xfrm>
            <a:off x="457200" y="1916113"/>
            <a:ext cx="8229600" cy="3486150"/>
          </a:xfrm>
        </p:spPr>
        <p:style>
          <a:lnRef idx="2">
            <a:schemeClr val="accent2"/>
          </a:lnRef>
          <a:fillRef idx="1">
            <a:schemeClr val="lt1"/>
          </a:fillRef>
          <a:effectRef idx="0">
            <a:schemeClr val="accent2"/>
          </a:effectRef>
          <a:fontRef idx="minor">
            <a:schemeClr val="dk1"/>
          </a:fontRef>
        </p:style>
        <p:txBody>
          <a:bodyPr/>
          <a:lstStyle/>
          <a:p>
            <a:pPr eaLnBrk="1" hangingPunct="1">
              <a:defRPr/>
            </a:pPr>
            <a:r>
              <a:rPr lang="it-IT" sz="2000" dirty="0" smtClean="0"/>
              <a:t>Dopo </a:t>
            </a:r>
            <a:r>
              <a:rPr lang="it-IT" sz="2000" dirty="0"/>
              <a:t>la presentazione del progetto di DDL sul divorzio breve, la legge 162 del 2014 ha modificato, nelle more, l’art. 3 n. 2 lettera b), proprio nel periodo in cui si innestano le modificazioni </a:t>
            </a:r>
            <a:r>
              <a:rPr lang="it-IT" sz="2000" dirty="0" smtClean="0"/>
              <a:t>introdotte </a:t>
            </a:r>
            <a:r>
              <a:rPr lang="it-IT" sz="2000" dirty="0"/>
              <a:t>dalla riforma. Non si registra, così, un </a:t>
            </a:r>
            <a:r>
              <a:rPr lang="it-IT" sz="2000" dirty="0" smtClean="0"/>
              <a:t>coordinamento </a:t>
            </a:r>
            <a:r>
              <a:rPr lang="it-IT" sz="2000" dirty="0"/>
              <a:t>perché non è specificato se per le negoziazioni assistite e per gli accordi conclusi dinanzi all’ufficiale dello Stato Civile, la decorrenza sia quella di 1 anno o di 6 mesi; una interpretazione razionale dovrebbe condurre ad applicare il termine di 6 mesi poiché si tratta, in questi casi, di procedure comunque da qualificare come consensuali.</a:t>
            </a:r>
          </a:p>
          <a:p>
            <a:pPr eaLnBrk="1" hangingPunct="1">
              <a:defRPr/>
            </a:pPr>
            <a:endParaRPr lang="it-IT" dirty="0"/>
          </a:p>
        </p:txBody>
      </p:sp>
    </p:spTree>
  </p:cSld>
  <p:clrMapOvr>
    <a:masterClrMapping/>
  </p:clrMapOvr>
  <p:transition spd="slow">
    <p:fade/>
    <p:sndAc>
      <p:stSnd>
        <p:snd r:embed="rId2" name="click.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179388" y="549275"/>
            <a:ext cx="2808287" cy="1150938"/>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800" cap="small" dirty="0">
                <a:solidFill>
                  <a:schemeClr val="tx1"/>
                </a:solidFill>
                <a:latin typeface="Times New Roman" panose="02020603050405020304" pitchFamily="18" charset="0"/>
                <a:cs typeface="Times New Roman" panose="02020603050405020304" pitchFamily="18" charset="0"/>
              </a:rPr>
              <a:t>Separazione Giudiziale</a:t>
            </a:r>
            <a:endParaRPr lang="it-IT" sz="2800" cap="small" dirty="0">
              <a:solidFill>
                <a:schemeClr val="tx1"/>
              </a:solidFill>
              <a:latin typeface="Times New Roman" panose="02020603050405020304" pitchFamily="18" charset="0"/>
              <a:cs typeface="Times New Roman" panose="02020603050405020304" pitchFamily="18" charset="0"/>
            </a:endParaRPr>
          </a:p>
        </p:txBody>
      </p:sp>
      <p:sp>
        <p:nvSpPr>
          <p:cNvPr id="6" name="Freccia a destra con strisce 5"/>
          <p:cNvSpPr/>
          <p:nvPr/>
        </p:nvSpPr>
        <p:spPr>
          <a:xfrm>
            <a:off x="2997200" y="582613"/>
            <a:ext cx="2006600" cy="1079500"/>
          </a:xfrm>
          <a:prstGeom prst="stripedRight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7" name="Casella di testo 2"/>
          <p:cNvSpPr txBox="1">
            <a:spLocks noChangeArrowheads="1"/>
          </p:cNvSpPr>
          <p:nvPr/>
        </p:nvSpPr>
        <p:spPr bwMode="auto">
          <a:xfrm>
            <a:off x="5003800" y="422275"/>
            <a:ext cx="3744913" cy="1119188"/>
          </a:xfrm>
          <a:prstGeom prst="rect">
            <a:avLst/>
          </a:prstGeom>
          <a:solidFill>
            <a:srgbClr val="FFFFFF"/>
          </a:solidFill>
          <a:ln w="9525">
            <a:solidFill>
              <a:srgbClr val="FFFFFF"/>
            </a:solidFill>
            <a:miter lim="800000"/>
            <a:headEnd/>
            <a:tailEnd/>
          </a:ln>
        </p:spPr>
        <p:txBody>
          <a:bodyPr>
            <a:spAutoFit/>
          </a:bodyPr>
          <a:lstStyle/>
          <a:p>
            <a:pPr algn="ctr">
              <a:spcAft>
                <a:spcPts val="800"/>
              </a:spcAft>
            </a:pPr>
            <a:r>
              <a:rPr lang="it-IT" altLang="it-IT" sz="2800" b="1">
                <a:latin typeface="Calibri" pitchFamily="34" charset="0"/>
              </a:rPr>
              <a:t>12 MESI</a:t>
            </a:r>
          </a:p>
          <a:p>
            <a:pPr algn="ctr">
              <a:spcAft>
                <a:spcPts val="800"/>
              </a:spcAft>
            </a:pPr>
            <a:r>
              <a:rPr lang="it-IT" altLang="it-IT" sz="1600">
                <a:latin typeface="Calibri" pitchFamily="34" charset="0"/>
              </a:rPr>
              <a:t>dalla comparizione delle parti dinanzi al Presidente all’udienza ex art. 708 c.p.c</a:t>
            </a:r>
            <a:r>
              <a:rPr lang="it-IT" altLang="it-IT" sz="1100">
                <a:latin typeface="Calibri" pitchFamily="34" charset="0"/>
              </a:rPr>
              <a:t>.</a:t>
            </a:r>
            <a:endParaRPr lang="it-IT" altLang="it-IT"/>
          </a:p>
        </p:txBody>
      </p:sp>
      <p:sp>
        <p:nvSpPr>
          <p:cNvPr id="8" name="Rettangolo arrotondato 7"/>
          <p:cNvSpPr/>
          <p:nvPr/>
        </p:nvSpPr>
        <p:spPr>
          <a:xfrm>
            <a:off x="204788" y="1916113"/>
            <a:ext cx="3287712" cy="1152525"/>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cap="small" dirty="0">
                <a:solidFill>
                  <a:schemeClr val="tx1"/>
                </a:solidFill>
                <a:latin typeface="Times New Roman" panose="02020603050405020304" pitchFamily="18" charset="0"/>
                <a:cs typeface="Times New Roman" panose="02020603050405020304" pitchFamily="18" charset="0"/>
              </a:rPr>
              <a:t>Separazione Giudiziale trasformata in consensuale</a:t>
            </a:r>
            <a:endParaRPr lang="it-IT" cap="small" dirty="0">
              <a:solidFill>
                <a:schemeClr val="tx1"/>
              </a:solidFill>
              <a:latin typeface="Times New Roman" panose="02020603050405020304" pitchFamily="18" charset="0"/>
              <a:cs typeface="Times New Roman" panose="02020603050405020304" pitchFamily="18" charset="0"/>
            </a:endParaRPr>
          </a:p>
        </p:txBody>
      </p:sp>
      <p:sp>
        <p:nvSpPr>
          <p:cNvPr id="9" name="Freccia a destra con strisce 8"/>
          <p:cNvSpPr/>
          <p:nvPr/>
        </p:nvSpPr>
        <p:spPr>
          <a:xfrm>
            <a:off x="3508375" y="2024063"/>
            <a:ext cx="1350963" cy="936625"/>
          </a:xfrm>
          <a:prstGeom prst="stripedRight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0" name="Casella di testo 2"/>
          <p:cNvSpPr txBox="1">
            <a:spLocks noChangeArrowheads="1"/>
          </p:cNvSpPr>
          <p:nvPr/>
        </p:nvSpPr>
        <p:spPr bwMode="auto">
          <a:xfrm>
            <a:off x="5003800" y="1720850"/>
            <a:ext cx="3744913" cy="1119188"/>
          </a:xfrm>
          <a:prstGeom prst="rect">
            <a:avLst/>
          </a:prstGeom>
          <a:solidFill>
            <a:srgbClr val="FFFFFF"/>
          </a:solidFill>
          <a:ln w="9525">
            <a:solidFill>
              <a:srgbClr val="FFFFFF"/>
            </a:solidFill>
            <a:miter lim="800000"/>
            <a:headEnd/>
            <a:tailEnd/>
          </a:ln>
        </p:spPr>
        <p:txBody>
          <a:bodyPr>
            <a:spAutoFit/>
          </a:bodyPr>
          <a:lstStyle/>
          <a:p>
            <a:pPr algn="ctr">
              <a:spcAft>
                <a:spcPts val="800"/>
              </a:spcAft>
            </a:pPr>
            <a:r>
              <a:rPr lang="it-IT" altLang="it-IT" sz="2800" b="1">
                <a:latin typeface="Calibri" pitchFamily="34" charset="0"/>
              </a:rPr>
              <a:t>6 MESI</a:t>
            </a:r>
          </a:p>
          <a:p>
            <a:pPr algn="ctr">
              <a:spcAft>
                <a:spcPts val="800"/>
              </a:spcAft>
            </a:pPr>
            <a:r>
              <a:rPr lang="it-IT" altLang="it-IT" sz="1600">
                <a:latin typeface="Calibri" pitchFamily="34" charset="0"/>
              </a:rPr>
              <a:t>dalla comparizione delle parti dinanzi al Presidente</a:t>
            </a:r>
            <a:endParaRPr lang="it-IT" altLang="it-IT"/>
          </a:p>
        </p:txBody>
      </p:sp>
      <p:sp>
        <p:nvSpPr>
          <p:cNvPr id="11" name="Rettangolo arrotondato 10"/>
          <p:cNvSpPr/>
          <p:nvPr/>
        </p:nvSpPr>
        <p:spPr>
          <a:xfrm>
            <a:off x="220663" y="3213100"/>
            <a:ext cx="3287712" cy="863600"/>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cap="small" dirty="0">
                <a:solidFill>
                  <a:schemeClr val="tx1"/>
                </a:solidFill>
                <a:latin typeface="Times New Roman" panose="02020603050405020304" pitchFamily="18" charset="0"/>
                <a:cs typeface="Times New Roman" panose="02020603050405020304" pitchFamily="18" charset="0"/>
              </a:rPr>
              <a:t>Separazione consensuale</a:t>
            </a:r>
            <a:endParaRPr lang="it-IT" cap="small" dirty="0">
              <a:solidFill>
                <a:schemeClr val="tx1"/>
              </a:solidFill>
              <a:latin typeface="Times New Roman" panose="02020603050405020304" pitchFamily="18" charset="0"/>
              <a:cs typeface="Times New Roman" panose="02020603050405020304" pitchFamily="18" charset="0"/>
            </a:endParaRPr>
          </a:p>
        </p:txBody>
      </p:sp>
      <p:sp>
        <p:nvSpPr>
          <p:cNvPr id="12" name="Freccia a destra con strisce 11"/>
          <p:cNvSpPr/>
          <p:nvPr/>
        </p:nvSpPr>
        <p:spPr>
          <a:xfrm>
            <a:off x="3517900" y="3141663"/>
            <a:ext cx="1350963" cy="935037"/>
          </a:xfrm>
          <a:prstGeom prst="stripedRight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3" name="Casella di testo 2"/>
          <p:cNvSpPr txBox="1">
            <a:spLocks noChangeArrowheads="1"/>
          </p:cNvSpPr>
          <p:nvPr/>
        </p:nvSpPr>
        <p:spPr bwMode="auto">
          <a:xfrm>
            <a:off x="5003800" y="3013075"/>
            <a:ext cx="3744913" cy="1119188"/>
          </a:xfrm>
          <a:prstGeom prst="rect">
            <a:avLst/>
          </a:prstGeom>
          <a:solidFill>
            <a:srgbClr val="FFFFFF"/>
          </a:solidFill>
          <a:ln w="9525">
            <a:solidFill>
              <a:srgbClr val="FFFFFF"/>
            </a:solidFill>
            <a:miter lim="800000"/>
            <a:headEnd/>
            <a:tailEnd/>
          </a:ln>
        </p:spPr>
        <p:txBody>
          <a:bodyPr>
            <a:spAutoFit/>
          </a:bodyPr>
          <a:lstStyle/>
          <a:p>
            <a:pPr algn="ctr">
              <a:spcAft>
                <a:spcPts val="800"/>
              </a:spcAft>
            </a:pPr>
            <a:r>
              <a:rPr lang="it-IT" altLang="it-IT" sz="2800" b="1">
                <a:latin typeface="Calibri" pitchFamily="34" charset="0"/>
              </a:rPr>
              <a:t>6 MESI</a:t>
            </a:r>
          </a:p>
          <a:p>
            <a:pPr algn="ctr">
              <a:spcAft>
                <a:spcPts val="800"/>
              </a:spcAft>
            </a:pPr>
            <a:r>
              <a:rPr lang="it-IT" altLang="it-IT" sz="1600">
                <a:latin typeface="Calibri" pitchFamily="34" charset="0"/>
              </a:rPr>
              <a:t>dalla comparizione delle parti dinanzi al Presidente all’udienza ex art. 711 c.p.c.</a:t>
            </a:r>
            <a:endParaRPr lang="it-IT" altLang="it-IT"/>
          </a:p>
        </p:txBody>
      </p:sp>
      <p:sp>
        <p:nvSpPr>
          <p:cNvPr id="14" name="Rettangolo arrotondato 13"/>
          <p:cNvSpPr/>
          <p:nvPr/>
        </p:nvSpPr>
        <p:spPr>
          <a:xfrm>
            <a:off x="220663" y="4292600"/>
            <a:ext cx="3487737" cy="936625"/>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b="1" cap="small" dirty="0">
                <a:solidFill>
                  <a:schemeClr val="bg1"/>
                </a:solidFill>
                <a:latin typeface="Times New Roman" panose="02020603050405020304" pitchFamily="18" charset="0"/>
                <a:cs typeface="Times New Roman" panose="02020603050405020304" pitchFamily="18" charset="0"/>
              </a:rPr>
              <a:t>Negoziazione Assistita???</a:t>
            </a:r>
            <a:endParaRPr lang="it-IT" sz="2400" b="1" cap="small" dirty="0">
              <a:solidFill>
                <a:schemeClr val="bg1"/>
              </a:solidFill>
              <a:latin typeface="Times New Roman" panose="02020603050405020304" pitchFamily="18" charset="0"/>
              <a:cs typeface="Times New Roman" panose="02020603050405020304" pitchFamily="18" charset="0"/>
            </a:endParaRPr>
          </a:p>
        </p:txBody>
      </p:sp>
      <p:sp>
        <p:nvSpPr>
          <p:cNvPr id="15" name="Freccia a destra con strisce 14"/>
          <p:cNvSpPr/>
          <p:nvPr/>
        </p:nvSpPr>
        <p:spPr>
          <a:xfrm>
            <a:off x="3708400" y="4311650"/>
            <a:ext cx="719138" cy="936625"/>
          </a:xfrm>
          <a:prstGeom prst="stripedRight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6" name="Casella di testo 2"/>
          <p:cNvSpPr txBox="1">
            <a:spLocks noChangeArrowheads="1"/>
          </p:cNvSpPr>
          <p:nvPr/>
        </p:nvSpPr>
        <p:spPr bwMode="auto">
          <a:xfrm>
            <a:off x="4427538" y="4225925"/>
            <a:ext cx="4537075" cy="1365250"/>
          </a:xfrm>
          <a:prstGeom prst="rect">
            <a:avLst/>
          </a:prstGeom>
          <a:solidFill>
            <a:srgbClr val="FFFFFF"/>
          </a:solidFill>
          <a:ln w="9525">
            <a:solidFill>
              <a:srgbClr val="FFFFFF"/>
            </a:solidFill>
            <a:miter lim="800000"/>
            <a:headEnd/>
            <a:tailEnd/>
          </a:ln>
        </p:spPr>
        <p:txBody>
          <a:bodyPr>
            <a:spAutoFit/>
          </a:bodyPr>
          <a:lstStyle/>
          <a:p>
            <a:pPr algn="ctr">
              <a:spcAft>
                <a:spcPts val="800"/>
              </a:spcAft>
            </a:pPr>
            <a:r>
              <a:rPr lang="it-IT" altLang="it-IT" sz="2800" b="1">
                <a:latin typeface="Calibri" pitchFamily="34" charset="0"/>
              </a:rPr>
              <a:t>6 MESI</a:t>
            </a:r>
          </a:p>
          <a:p>
            <a:pPr algn="ctr">
              <a:spcAft>
                <a:spcPts val="800"/>
              </a:spcAft>
            </a:pPr>
            <a:r>
              <a:rPr lang="it-IT" altLang="it-IT" sz="1600">
                <a:latin typeface="Calibri" pitchFamily="34" charset="0"/>
              </a:rPr>
              <a:t>dalla data certificata nell’accordo di separazione raggiunto a seguito di convenzione di negoziazione assistita da un avvocato</a:t>
            </a:r>
            <a:endParaRPr lang="it-IT" altLang="it-IT"/>
          </a:p>
        </p:txBody>
      </p:sp>
      <p:sp>
        <p:nvSpPr>
          <p:cNvPr id="17" name="Rettangolo arrotondato 16"/>
          <p:cNvSpPr/>
          <p:nvPr/>
        </p:nvSpPr>
        <p:spPr>
          <a:xfrm>
            <a:off x="176213" y="5556250"/>
            <a:ext cx="3487737" cy="1230313"/>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cap="small" dirty="0">
                <a:solidFill>
                  <a:schemeClr val="bg1"/>
                </a:solidFill>
                <a:latin typeface="Times New Roman" panose="02020603050405020304" pitchFamily="18" charset="0"/>
                <a:cs typeface="Times New Roman" panose="02020603050405020304" pitchFamily="18" charset="0"/>
              </a:rPr>
              <a:t>Separazione innanzi all’Ufficiale dello Stato Civile????</a:t>
            </a:r>
            <a:endParaRPr lang="it-IT" b="1" cap="small" dirty="0">
              <a:solidFill>
                <a:schemeClr val="bg1"/>
              </a:solidFill>
              <a:latin typeface="Times New Roman" panose="02020603050405020304" pitchFamily="18" charset="0"/>
              <a:cs typeface="Times New Roman" panose="02020603050405020304" pitchFamily="18" charset="0"/>
            </a:endParaRPr>
          </a:p>
        </p:txBody>
      </p:sp>
      <p:sp>
        <p:nvSpPr>
          <p:cNvPr id="18" name="Freccia a destra con strisce 17"/>
          <p:cNvSpPr/>
          <p:nvPr/>
        </p:nvSpPr>
        <p:spPr>
          <a:xfrm>
            <a:off x="3663950" y="5772150"/>
            <a:ext cx="720725" cy="935038"/>
          </a:xfrm>
          <a:prstGeom prst="stripedRight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9" name="Casella di testo 2"/>
          <p:cNvSpPr txBox="1">
            <a:spLocks noChangeArrowheads="1"/>
          </p:cNvSpPr>
          <p:nvPr/>
        </p:nvSpPr>
        <p:spPr bwMode="auto">
          <a:xfrm>
            <a:off x="4427538" y="5646738"/>
            <a:ext cx="4537075" cy="1055687"/>
          </a:xfrm>
          <a:prstGeom prst="rect">
            <a:avLst/>
          </a:prstGeom>
          <a:solidFill>
            <a:srgbClr val="FFFFFF"/>
          </a:solidFill>
          <a:ln w="9525">
            <a:solidFill>
              <a:srgbClr val="FFFFFF"/>
            </a:solidFill>
            <a:miter lim="800000"/>
            <a:headEnd/>
            <a:tailEnd/>
          </a:ln>
        </p:spPr>
        <p:txBody>
          <a:bodyPr>
            <a:spAutoFit/>
          </a:bodyPr>
          <a:lstStyle/>
          <a:p>
            <a:pPr algn="ctr">
              <a:spcAft>
                <a:spcPts val="800"/>
              </a:spcAft>
            </a:pPr>
            <a:r>
              <a:rPr lang="it-IT" altLang="it-IT" sz="2800" b="1">
                <a:latin typeface="Calibri" pitchFamily="34" charset="0"/>
              </a:rPr>
              <a:t>6 MESI</a:t>
            </a:r>
          </a:p>
          <a:p>
            <a:pPr algn="ctr">
              <a:spcAft>
                <a:spcPts val="800"/>
              </a:spcAft>
            </a:pPr>
            <a:r>
              <a:rPr lang="it-IT" altLang="it-IT" sz="1400">
                <a:latin typeface="Calibri" pitchFamily="34" charset="0"/>
              </a:rPr>
              <a:t>dalla data dell’atto contenente l’accordo di separazione concluso innanzi all’ufficiale dello stato civile.</a:t>
            </a:r>
            <a:endParaRPr lang="it-IT" altLang="it-IT" sz="1600"/>
          </a:p>
        </p:txBody>
      </p:sp>
    </p:spTree>
  </p:cSld>
  <p:clrMapOvr>
    <a:masterClrMapping/>
  </p:clrMapOvr>
  <p:transition spd="slow">
    <p:fade/>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80">
                                          <p:stCondLst>
                                            <p:cond delay="0"/>
                                          </p:stCondLst>
                                        </p:cTn>
                                        <p:tgtEl>
                                          <p:spTgt spid="10"/>
                                        </p:tgtEl>
                                      </p:cBhvr>
                                    </p:animEffect>
                                    <p:anim calcmode="lin" valueType="num">
                                      <p:cBhvr>
                                        <p:cTn id="4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1" dur="26">
                                          <p:stCondLst>
                                            <p:cond delay="650"/>
                                          </p:stCondLst>
                                        </p:cTn>
                                        <p:tgtEl>
                                          <p:spTgt spid="10"/>
                                        </p:tgtEl>
                                      </p:cBhvr>
                                      <p:to x="100000" y="60000"/>
                                    </p:animScale>
                                    <p:animScale>
                                      <p:cBhvr>
                                        <p:cTn id="52" dur="166" decel="50000">
                                          <p:stCondLst>
                                            <p:cond delay="676"/>
                                          </p:stCondLst>
                                        </p:cTn>
                                        <p:tgtEl>
                                          <p:spTgt spid="10"/>
                                        </p:tgtEl>
                                      </p:cBhvr>
                                      <p:to x="100000" y="100000"/>
                                    </p:animScale>
                                    <p:animScale>
                                      <p:cBhvr>
                                        <p:cTn id="53" dur="26">
                                          <p:stCondLst>
                                            <p:cond delay="1312"/>
                                          </p:stCondLst>
                                        </p:cTn>
                                        <p:tgtEl>
                                          <p:spTgt spid="10"/>
                                        </p:tgtEl>
                                      </p:cBhvr>
                                      <p:to x="100000" y="80000"/>
                                    </p:animScale>
                                    <p:animScale>
                                      <p:cBhvr>
                                        <p:cTn id="54" dur="166" decel="50000">
                                          <p:stCondLst>
                                            <p:cond delay="1338"/>
                                          </p:stCondLst>
                                        </p:cTn>
                                        <p:tgtEl>
                                          <p:spTgt spid="10"/>
                                        </p:tgtEl>
                                      </p:cBhvr>
                                      <p:to x="100000" y="100000"/>
                                    </p:animScale>
                                    <p:animScale>
                                      <p:cBhvr>
                                        <p:cTn id="55" dur="26">
                                          <p:stCondLst>
                                            <p:cond delay="1642"/>
                                          </p:stCondLst>
                                        </p:cTn>
                                        <p:tgtEl>
                                          <p:spTgt spid="10"/>
                                        </p:tgtEl>
                                      </p:cBhvr>
                                      <p:to x="100000" y="90000"/>
                                    </p:animScale>
                                    <p:animScale>
                                      <p:cBhvr>
                                        <p:cTn id="56" dur="166" decel="50000">
                                          <p:stCondLst>
                                            <p:cond delay="1668"/>
                                          </p:stCondLst>
                                        </p:cTn>
                                        <p:tgtEl>
                                          <p:spTgt spid="10"/>
                                        </p:tgtEl>
                                      </p:cBhvr>
                                      <p:to x="100000" y="100000"/>
                                    </p:animScale>
                                    <p:animScale>
                                      <p:cBhvr>
                                        <p:cTn id="57" dur="26">
                                          <p:stCondLst>
                                            <p:cond delay="1808"/>
                                          </p:stCondLst>
                                        </p:cTn>
                                        <p:tgtEl>
                                          <p:spTgt spid="10"/>
                                        </p:tgtEl>
                                      </p:cBhvr>
                                      <p:to x="100000" y="95000"/>
                                    </p:animScale>
                                    <p:animScale>
                                      <p:cBhvr>
                                        <p:cTn id="58" dur="166" decel="50000">
                                          <p:stCondLst>
                                            <p:cond delay="1834"/>
                                          </p:stCondLst>
                                        </p:cTn>
                                        <p:tgtEl>
                                          <p:spTgt spid="10"/>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randombar(horizontal)">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randombar(horizontal)">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down)">
                                      <p:cBhvr>
                                        <p:cTn id="73" dur="580">
                                          <p:stCondLst>
                                            <p:cond delay="0"/>
                                          </p:stCondLst>
                                        </p:cTn>
                                        <p:tgtEl>
                                          <p:spTgt spid="13"/>
                                        </p:tgtEl>
                                      </p:cBhvr>
                                    </p:animEffect>
                                    <p:anim calcmode="lin" valueType="num">
                                      <p:cBhvr>
                                        <p:cTn id="7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79" dur="26">
                                          <p:stCondLst>
                                            <p:cond delay="650"/>
                                          </p:stCondLst>
                                        </p:cTn>
                                        <p:tgtEl>
                                          <p:spTgt spid="13"/>
                                        </p:tgtEl>
                                      </p:cBhvr>
                                      <p:to x="100000" y="60000"/>
                                    </p:animScale>
                                    <p:animScale>
                                      <p:cBhvr>
                                        <p:cTn id="80" dur="166" decel="50000">
                                          <p:stCondLst>
                                            <p:cond delay="676"/>
                                          </p:stCondLst>
                                        </p:cTn>
                                        <p:tgtEl>
                                          <p:spTgt spid="13"/>
                                        </p:tgtEl>
                                      </p:cBhvr>
                                      <p:to x="100000" y="100000"/>
                                    </p:animScale>
                                    <p:animScale>
                                      <p:cBhvr>
                                        <p:cTn id="81" dur="26">
                                          <p:stCondLst>
                                            <p:cond delay="1312"/>
                                          </p:stCondLst>
                                        </p:cTn>
                                        <p:tgtEl>
                                          <p:spTgt spid="13"/>
                                        </p:tgtEl>
                                      </p:cBhvr>
                                      <p:to x="100000" y="80000"/>
                                    </p:animScale>
                                    <p:animScale>
                                      <p:cBhvr>
                                        <p:cTn id="82" dur="166" decel="50000">
                                          <p:stCondLst>
                                            <p:cond delay="1338"/>
                                          </p:stCondLst>
                                        </p:cTn>
                                        <p:tgtEl>
                                          <p:spTgt spid="13"/>
                                        </p:tgtEl>
                                      </p:cBhvr>
                                      <p:to x="100000" y="100000"/>
                                    </p:animScale>
                                    <p:animScale>
                                      <p:cBhvr>
                                        <p:cTn id="83" dur="26">
                                          <p:stCondLst>
                                            <p:cond delay="1642"/>
                                          </p:stCondLst>
                                        </p:cTn>
                                        <p:tgtEl>
                                          <p:spTgt spid="13"/>
                                        </p:tgtEl>
                                      </p:cBhvr>
                                      <p:to x="100000" y="90000"/>
                                    </p:animScale>
                                    <p:animScale>
                                      <p:cBhvr>
                                        <p:cTn id="84" dur="166" decel="50000">
                                          <p:stCondLst>
                                            <p:cond delay="1668"/>
                                          </p:stCondLst>
                                        </p:cTn>
                                        <p:tgtEl>
                                          <p:spTgt spid="13"/>
                                        </p:tgtEl>
                                      </p:cBhvr>
                                      <p:to x="100000" y="100000"/>
                                    </p:animScale>
                                    <p:animScale>
                                      <p:cBhvr>
                                        <p:cTn id="85" dur="26">
                                          <p:stCondLst>
                                            <p:cond delay="1808"/>
                                          </p:stCondLst>
                                        </p:cTn>
                                        <p:tgtEl>
                                          <p:spTgt spid="13"/>
                                        </p:tgtEl>
                                      </p:cBhvr>
                                      <p:to x="100000" y="95000"/>
                                    </p:animScale>
                                    <p:animScale>
                                      <p:cBhvr>
                                        <p:cTn id="86" dur="166" decel="50000">
                                          <p:stCondLst>
                                            <p:cond delay="1834"/>
                                          </p:stCondLst>
                                        </p:cTn>
                                        <p:tgtEl>
                                          <p:spTgt spid="13"/>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randombar(horizontal)">
                                      <p:cBhvr>
                                        <p:cTn id="91" dur="500"/>
                                        <p:tgtEl>
                                          <p:spTgt spid="14"/>
                                        </p:tgtEl>
                                      </p:cBhvr>
                                    </p:animEffect>
                                  </p:childTnLst>
                                </p:cTn>
                              </p:par>
                            </p:childTnLst>
                          </p:cTn>
                        </p:par>
                      </p:childTnLst>
                    </p:cTn>
                  </p:par>
                  <p:par>
                    <p:cTn id="92" fill="hold">
                      <p:stCondLst>
                        <p:cond delay="indefinite"/>
                      </p:stCondLst>
                      <p:childTnLst>
                        <p:par>
                          <p:cTn id="93" fill="hold">
                            <p:stCondLst>
                              <p:cond delay="0"/>
                            </p:stCondLst>
                            <p:childTnLst>
                              <p:par>
                                <p:cTn id="94" presetID="14" presetClass="entr" presetSubtype="10" fill="hold" grpId="0" nodeType="click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randombar(horizontal)">
                                      <p:cBhvr>
                                        <p:cTn id="96" dur="500"/>
                                        <p:tgtEl>
                                          <p:spTgt spid="15"/>
                                        </p:tgtEl>
                                      </p:cBhvr>
                                    </p:animEffect>
                                  </p:childTnLst>
                                </p:cTn>
                              </p:par>
                            </p:childTnLst>
                          </p:cTn>
                        </p:par>
                      </p:childTnLst>
                    </p:cTn>
                  </p:par>
                  <p:par>
                    <p:cTn id="97" fill="hold">
                      <p:stCondLst>
                        <p:cond delay="indefinite"/>
                      </p:stCondLst>
                      <p:childTnLst>
                        <p:par>
                          <p:cTn id="98" fill="hold">
                            <p:stCondLst>
                              <p:cond delay="0"/>
                            </p:stCondLst>
                            <p:childTnLst>
                              <p:par>
                                <p:cTn id="99" presetID="26" presetClass="entr" presetSubtype="0" fill="hold" grpId="0" nodeType="click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wipe(down)">
                                      <p:cBhvr>
                                        <p:cTn id="101" dur="580">
                                          <p:stCondLst>
                                            <p:cond delay="0"/>
                                          </p:stCondLst>
                                        </p:cTn>
                                        <p:tgtEl>
                                          <p:spTgt spid="16"/>
                                        </p:tgtEl>
                                      </p:cBhvr>
                                    </p:animEffect>
                                    <p:anim calcmode="lin" valueType="num">
                                      <p:cBhvr>
                                        <p:cTn id="10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07" dur="26">
                                          <p:stCondLst>
                                            <p:cond delay="650"/>
                                          </p:stCondLst>
                                        </p:cTn>
                                        <p:tgtEl>
                                          <p:spTgt spid="16"/>
                                        </p:tgtEl>
                                      </p:cBhvr>
                                      <p:to x="100000" y="60000"/>
                                    </p:animScale>
                                    <p:animScale>
                                      <p:cBhvr>
                                        <p:cTn id="108" dur="166" decel="50000">
                                          <p:stCondLst>
                                            <p:cond delay="676"/>
                                          </p:stCondLst>
                                        </p:cTn>
                                        <p:tgtEl>
                                          <p:spTgt spid="16"/>
                                        </p:tgtEl>
                                      </p:cBhvr>
                                      <p:to x="100000" y="100000"/>
                                    </p:animScale>
                                    <p:animScale>
                                      <p:cBhvr>
                                        <p:cTn id="109" dur="26">
                                          <p:stCondLst>
                                            <p:cond delay="1312"/>
                                          </p:stCondLst>
                                        </p:cTn>
                                        <p:tgtEl>
                                          <p:spTgt spid="16"/>
                                        </p:tgtEl>
                                      </p:cBhvr>
                                      <p:to x="100000" y="80000"/>
                                    </p:animScale>
                                    <p:animScale>
                                      <p:cBhvr>
                                        <p:cTn id="110" dur="166" decel="50000">
                                          <p:stCondLst>
                                            <p:cond delay="1338"/>
                                          </p:stCondLst>
                                        </p:cTn>
                                        <p:tgtEl>
                                          <p:spTgt spid="16"/>
                                        </p:tgtEl>
                                      </p:cBhvr>
                                      <p:to x="100000" y="100000"/>
                                    </p:animScale>
                                    <p:animScale>
                                      <p:cBhvr>
                                        <p:cTn id="111" dur="26">
                                          <p:stCondLst>
                                            <p:cond delay="1642"/>
                                          </p:stCondLst>
                                        </p:cTn>
                                        <p:tgtEl>
                                          <p:spTgt spid="16"/>
                                        </p:tgtEl>
                                      </p:cBhvr>
                                      <p:to x="100000" y="90000"/>
                                    </p:animScale>
                                    <p:animScale>
                                      <p:cBhvr>
                                        <p:cTn id="112" dur="166" decel="50000">
                                          <p:stCondLst>
                                            <p:cond delay="1668"/>
                                          </p:stCondLst>
                                        </p:cTn>
                                        <p:tgtEl>
                                          <p:spTgt spid="16"/>
                                        </p:tgtEl>
                                      </p:cBhvr>
                                      <p:to x="100000" y="100000"/>
                                    </p:animScale>
                                    <p:animScale>
                                      <p:cBhvr>
                                        <p:cTn id="113" dur="26">
                                          <p:stCondLst>
                                            <p:cond delay="1808"/>
                                          </p:stCondLst>
                                        </p:cTn>
                                        <p:tgtEl>
                                          <p:spTgt spid="16"/>
                                        </p:tgtEl>
                                      </p:cBhvr>
                                      <p:to x="100000" y="95000"/>
                                    </p:animScale>
                                    <p:animScale>
                                      <p:cBhvr>
                                        <p:cTn id="114" dur="166" decel="50000">
                                          <p:stCondLst>
                                            <p:cond delay="1834"/>
                                          </p:stCondLst>
                                        </p:cTn>
                                        <p:tgtEl>
                                          <p:spTgt spid="16"/>
                                        </p:tgtEl>
                                      </p:cBhvr>
                                      <p:to x="100000" y="100000"/>
                                    </p:animScale>
                                  </p:childTnLst>
                                </p:cTn>
                              </p:par>
                            </p:childTnLst>
                          </p:cTn>
                        </p:par>
                      </p:childTnLst>
                    </p:cTn>
                  </p:par>
                  <p:par>
                    <p:cTn id="115" fill="hold">
                      <p:stCondLst>
                        <p:cond delay="indefinite"/>
                      </p:stCondLst>
                      <p:childTnLst>
                        <p:par>
                          <p:cTn id="116" fill="hold">
                            <p:stCondLst>
                              <p:cond delay="0"/>
                            </p:stCondLst>
                            <p:childTnLst>
                              <p:par>
                                <p:cTn id="117" presetID="14" presetClass="entr" presetSubtype="10" fill="hold" grpId="0" nodeType="click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randombar(horizontal)">
                                      <p:cBhvr>
                                        <p:cTn id="119" dur="500"/>
                                        <p:tgtEl>
                                          <p:spTgt spid="17"/>
                                        </p:tgtEl>
                                      </p:cBhvr>
                                    </p:animEffect>
                                  </p:childTnLst>
                                </p:cTn>
                              </p:par>
                            </p:childTnLst>
                          </p:cTn>
                        </p:par>
                      </p:childTnLst>
                    </p:cTn>
                  </p:par>
                  <p:par>
                    <p:cTn id="120" fill="hold">
                      <p:stCondLst>
                        <p:cond delay="indefinite"/>
                      </p:stCondLst>
                      <p:childTnLst>
                        <p:par>
                          <p:cTn id="121" fill="hold">
                            <p:stCondLst>
                              <p:cond delay="0"/>
                            </p:stCondLst>
                            <p:childTnLst>
                              <p:par>
                                <p:cTn id="122" presetID="14" presetClass="entr" presetSubtype="10" fill="hold" grpId="0" nodeType="clickEffect">
                                  <p:stCondLst>
                                    <p:cond delay="0"/>
                                  </p:stCondLst>
                                  <p:childTnLst>
                                    <p:set>
                                      <p:cBhvr>
                                        <p:cTn id="123" dur="1" fill="hold">
                                          <p:stCondLst>
                                            <p:cond delay="0"/>
                                          </p:stCondLst>
                                        </p:cTn>
                                        <p:tgtEl>
                                          <p:spTgt spid="18"/>
                                        </p:tgtEl>
                                        <p:attrNameLst>
                                          <p:attrName>style.visibility</p:attrName>
                                        </p:attrNameLst>
                                      </p:cBhvr>
                                      <p:to>
                                        <p:strVal val="visible"/>
                                      </p:to>
                                    </p:set>
                                    <p:animEffect transition="in" filter="randombar(horizontal)">
                                      <p:cBhvr>
                                        <p:cTn id="124" dur="500"/>
                                        <p:tgtEl>
                                          <p:spTgt spid="18"/>
                                        </p:tgtEl>
                                      </p:cBhvr>
                                    </p:animEffect>
                                  </p:childTnLst>
                                </p:cTn>
                              </p:par>
                            </p:childTnLst>
                          </p:cTn>
                        </p:par>
                      </p:childTnLst>
                    </p:cTn>
                  </p:par>
                  <p:par>
                    <p:cTn id="125" fill="hold">
                      <p:stCondLst>
                        <p:cond delay="indefinite"/>
                      </p:stCondLst>
                      <p:childTnLst>
                        <p:par>
                          <p:cTn id="126" fill="hold">
                            <p:stCondLst>
                              <p:cond delay="0"/>
                            </p:stCondLst>
                            <p:childTnLst>
                              <p:par>
                                <p:cTn id="127" presetID="26" presetClass="entr" presetSubtype="0" fill="hold" grpId="0" nodeType="clickEffect">
                                  <p:stCondLst>
                                    <p:cond delay="0"/>
                                  </p:stCondLst>
                                  <p:childTnLst>
                                    <p:set>
                                      <p:cBhvr>
                                        <p:cTn id="128" dur="1" fill="hold">
                                          <p:stCondLst>
                                            <p:cond delay="0"/>
                                          </p:stCondLst>
                                        </p:cTn>
                                        <p:tgtEl>
                                          <p:spTgt spid="19"/>
                                        </p:tgtEl>
                                        <p:attrNameLst>
                                          <p:attrName>style.visibility</p:attrName>
                                        </p:attrNameLst>
                                      </p:cBhvr>
                                      <p:to>
                                        <p:strVal val="visible"/>
                                      </p:to>
                                    </p:set>
                                    <p:animEffect transition="in" filter="wipe(down)">
                                      <p:cBhvr>
                                        <p:cTn id="129" dur="580">
                                          <p:stCondLst>
                                            <p:cond delay="0"/>
                                          </p:stCondLst>
                                        </p:cTn>
                                        <p:tgtEl>
                                          <p:spTgt spid="19"/>
                                        </p:tgtEl>
                                      </p:cBhvr>
                                    </p:animEffect>
                                    <p:anim calcmode="lin" valueType="num">
                                      <p:cBhvr>
                                        <p:cTn id="13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5" dur="26">
                                          <p:stCondLst>
                                            <p:cond delay="650"/>
                                          </p:stCondLst>
                                        </p:cTn>
                                        <p:tgtEl>
                                          <p:spTgt spid="19"/>
                                        </p:tgtEl>
                                      </p:cBhvr>
                                      <p:to x="100000" y="60000"/>
                                    </p:animScale>
                                    <p:animScale>
                                      <p:cBhvr>
                                        <p:cTn id="136" dur="166" decel="50000">
                                          <p:stCondLst>
                                            <p:cond delay="676"/>
                                          </p:stCondLst>
                                        </p:cTn>
                                        <p:tgtEl>
                                          <p:spTgt spid="19"/>
                                        </p:tgtEl>
                                      </p:cBhvr>
                                      <p:to x="100000" y="100000"/>
                                    </p:animScale>
                                    <p:animScale>
                                      <p:cBhvr>
                                        <p:cTn id="137" dur="26">
                                          <p:stCondLst>
                                            <p:cond delay="1312"/>
                                          </p:stCondLst>
                                        </p:cTn>
                                        <p:tgtEl>
                                          <p:spTgt spid="19"/>
                                        </p:tgtEl>
                                      </p:cBhvr>
                                      <p:to x="100000" y="80000"/>
                                    </p:animScale>
                                    <p:animScale>
                                      <p:cBhvr>
                                        <p:cTn id="138" dur="166" decel="50000">
                                          <p:stCondLst>
                                            <p:cond delay="1338"/>
                                          </p:stCondLst>
                                        </p:cTn>
                                        <p:tgtEl>
                                          <p:spTgt spid="19"/>
                                        </p:tgtEl>
                                      </p:cBhvr>
                                      <p:to x="100000" y="100000"/>
                                    </p:animScale>
                                    <p:animScale>
                                      <p:cBhvr>
                                        <p:cTn id="139" dur="26">
                                          <p:stCondLst>
                                            <p:cond delay="1642"/>
                                          </p:stCondLst>
                                        </p:cTn>
                                        <p:tgtEl>
                                          <p:spTgt spid="19"/>
                                        </p:tgtEl>
                                      </p:cBhvr>
                                      <p:to x="100000" y="90000"/>
                                    </p:animScale>
                                    <p:animScale>
                                      <p:cBhvr>
                                        <p:cTn id="140" dur="166" decel="50000">
                                          <p:stCondLst>
                                            <p:cond delay="1668"/>
                                          </p:stCondLst>
                                        </p:cTn>
                                        <p:tgtEl>
                                          <p:spTgt spid="19"/>
                                        </p:tgtEl>
                                      </p:cBhvr>
                                      <p:to x="100000" y="100000"/>
                                    </p:animScale>
                                    <p:animScale>
                                      <p:cBhvr>
                                        <p:cTn id="141" dur="26">
                                          <p:stCondLst>
                                            <p:cond delay="1808"/>
                                          </p:stCondLst>
                                        </p:cTn>
                                        <p:tgtEl>
                                          <p:spTgt spid="19"/>
                                        </p:tgtEl>
                                      </p:cBhvr>
                                      <p:to x="100000" y="95000"/>
                                    </p:animScale>
                                    <p:animScale>
                                      <p:cBhvr>
                                        <p:cTn id="142"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641475"/>
          </a:xfrm>
        </p:spPr>
        <p:txBody>
          <a:bodyPr/>
          <a:lstStyle/>
          <a:p>
            <a:pPr eaLnBrk="1" hangingPunct="1">
              <a:defRPr/>
            </a:pPr>
            <a:r>
              <a:rPr lang="it-IT" sz="3600" b="1" cap="small" dirty="0" smtClean="0"/>
              <a:t>DUBBI INTERPRETATIVI IN CASO DI TRASFORMAZIONE DEL RITO</a:t>
            </a:r>
            <a:endParaRPr lang="it-IT" sz="3600" dirty="0"/>
          </a:p>
        </p:txBody>
      </p:sp>
      <p:sp>
        <p:nvSpPr>
          <p:cNvPr id="3" name="Segnaposto contenuto 2"/>
          <p:cNvSpPr>
            <a:spLocks noGrp="1"/>
          </p:cNvSpPr>
          <p:nvPr>
            <p:ph idx="1"/>
          </p:nvPr>
        </p:nvSpPr>
        <p:spPr>
          <a:xfrm>
            <a:off x="179388" y="1916113"/>
            <a:ext cx="8507412" cy="4681537"/>
          </a:xfrm>
        </p:spPr>
        <p:style>
          <a:lnRef idx="2">
            <a:schemeClr val="accent2"/>
          </a:lnRef>
          <a:fillRef idx="1">
            <a:schemeClr val="lt1"/>
          </a:fillRef>
          <a:effectRef idx="0">
            <a:schemeClr val="accent2"/>
          </a:effectRef>
          <a:fontRef idx="minor">
            <a:schemeClr val="dk1"/>
          </a:fontRef>
        </p:style>
        <p:txBody>
          <a:bodyPr/>
          <a:lstStyle/>
          <a:p>
            <a:pPr eaLnBrk="1" hangingPunct="1">
              <a:defRPr/>
            </a:pPr>
            <a:r>
              <a:rPr lang="it-IT" sz="2000" dirty="0" smtClean="0"/>
              <a:t>Nella separazione giudiziale, i coniugi compaiono dinanzi al Presidente f.f. all’udienza ex art. 708 c.p.c. Da questa data, decorre il termine di 1 anno per presentare domanda di divorzio. Se il giudizio contenzioso si trasforma in consensuale, i coniugi possono beneficiare del termine di 6 mesi. Tuttavia, ben può capitare che il giudizio si trasformi a distanza di tempo dall’udienza ex art. 708 c.p.c. (ad esempio, davanti al giudice istruttore). Può dunque capitare che non sia affatto conveniente, per i coniugi, calcolare il termine di 6 mesi dall’udienza ex art. 711 c.p.c. piuttosto che il termine di 1 anno dall’udienza ex art. 708 c.p.c. Si consideri, ad esempio, il caso in cui il rito viene trasformato a distanza di 8/9 mesi dall’udienza ex art. 708 c.p.c. Pertanto, dovrebbe ritenersi che, in caso di trasformazione del rito, il termine di 6 mesi decorra comunque dall’udienza ex art. 708 c.p.c. e non anche dalla successiva udienza ex art. 711 c.p.c.</a:t>
            </a:r>
            <a:endParaRPr lang="it-IT" dirty="0"/>
          </a:p>
        </p:txBody>
      </p:sp>
    </p:spTree>
  </p:cSld>
  <p:clrMapOvr>
    <a:masterClrMapping/>
  </p:clrMapOvr>
  <p:transition spd="slow">
    <p:blinds dir="vert"/>
    <p:sndAc>
      <p:stSnd>
        <p:snd r:embed="rId2" name="click.wav"/>
      </p:stSnd>
    </p:sndAc>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6910</TotalTime>
  <Words>1552</Words>
  <Application>Microsoft Office PowerPoint</Application>
  <PresentationFormat>Presentazione su schermo (4:3)</PresentationFormat>
  <Paragraphs>85</Paragraphs>
  <Slides>16</Slides>
  <Notes>0</Notes>
  <HiddenSlides>0</HiddenSlides>
  <MMClips>0</MMClips>
  <ScaleCrop>false</ScaleCrop>
  <HeadingPairs>
    <vt:vector size="6" baseType="variant">
      <vt:variant>
        <vt:lpstr>Caratteri utilizzati</vt:lpstr>
      </vt:variant>
      <vt:variant>
        <vt:i4>3</vt:i4>
      </vt:variant>
      <vt:variant>
        <vt:lpstr>Modello struttura</vt:lpstr>
      </vt:variant>
      <vt:variant>
        <vt:i4>1</vt:i4>
      </vt:variant>
      <vt:variant>
        <vt:lpstr>Titoli diapositive</vt:lpstr>
      </vt:variant>
      <vt:variant>
        <vt:i4>16</vt:i4>
      </vt:variant>
    </vt:vector>
  </HeadingPairs>
  <TitlesOfParts>
    <vt:vector size="20" baseType="lpstr">
      <vt:lpstr>Arial</vt:lpstr>
      <vt:lpstr>Calibri</vt:lpstr>
      <vt:lpstr>Times New Roman</vt:lpstr>
      <vt:lpstr>Diseño predeterminado</vt:lpstr>
      <vt:lpstr>Diapositiva 1</vt:lpstr>
      <vt:lpstr>DDL 22 aprile 2015</vt:lpstr>
      <vt:lpstr>Diapositiva 3</vt:lpstr>
      <vt:lpstr>ABBREVIAZIONE DEI TERMINI PER LA PROPONIBILITÀ DELLA DOMANDA DIVORZILE</vt:lpstr>
      <vt:lpstr>Diapositiva 5</vt:lpstr>
      <vt:lpstr>Erroneo coordinamento normativo</vt:lpstr>
      <vt:lpstr>NEGOZIAZIONE ASSISTITA E ACCORDI DAVANTI ALL’UFFICIALE DI STATO CIVILE </vt:lpstr>
      <vt:lpstr>Diapositiva 8</vt:lpstr>
      <vt:lpstr>DUBBI INTERPRETATIVI IN CASO DI TRASFORMAZIONE DEL RITO</vt:lpstr>
      <vt:lpstr>SCIOGLIMENTO DELLA COMUNIONE</vt:lpstr>
      <vt:lpstr>Diapositiva 11</vt:lpstr>
      <vt:lpstr>«L’ordinanza con la quale i coniugi sono autorizzati a vivere separati è comunicata all’ufficiale dello stato civile ai fini dell’annotazione dello scioglimento della comunione»</vt:lpstr>
      <vt:lpstr>Ancora una volta: negoziazione assistita???</vt:lpstr>
      <vt:lpstr>Diapositiva 14</vt:lpstr>
      <vt:lpstr>Rapporti tra separazione e divorzio</vt:lpstr>
      <vt:lpstr>Diapositiva 16</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Utente</cp:lastModifiedBy>
  <cp:revision>738</cp:revision>
  <dcterms:created xsi:type="dcterms:W3CDTF">2010-05-23T14:28:12Z</dcterms:created>
  <dcterms:modified xsi:type="dcterms:W3CDTF">2015-05-11T10:45:20Z</dcterms:modified>
</cp:coreProperties>
</file>